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7561263" cy="10693400"/>
  <p:notesSz cx="6735763" cy="9866313"/>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6600"/>
    <a:srgbClr val="FF3300"/>
    <a:srgbClr val="FF9900"/>
    <a:srgbClr val="FFCC66"/>
    <a:srgbClr val="0000CC"/>
    <a:srgbClr val="8000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440" autoAdjust="0"/>
    <p:restoredTop sz="93484" autoAdjust="0"/>
  </p:normalViewPr>
  <p:slideViewPr>
    <p:cSldViewPr>
      <p:cViewPr>
        <p:scale>
          <a:sx n="93" d="100"/>
          <a:sy n="93" d="100"/>
        </p:scale>
        <p:origin x="-2442" y="-72"/>
      </p:cViewPr>
      <p:guideLst>
        <p:guide orient="horz" pos="3368"/>
        <p:guide pos="238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17825" cy="493713"/>
          </a:xfrm>
          <a:prstGeom prst="rect">
            <a:avLst/>
          </a:prstGeom>
          <a:noFill/>
          <a:ln>
            <a:noFill/>
          </a:ln>
          <a:effectLst/>
          <a:extLst/>
        </p:spPr>
        <p:txBody>
          <a:bodyPr vert="horz" wrap="square" lIns="94864" tIns="47432" rIns="94864" bIns="47432" numCol="1" anchor="t" anchorCtr="0" compatLnSpc="1">
            <a:prstTxWarp prst="textNoShape">
              <a:avLst/>
            </a:prstTxWarp>
          </a:bodyPr>
          <a:lstStyle>
            <a:lvl1pPr eaLnBrk="1" hangingPunct="1">
              <a:defRPr sz="1200">
                <a:latin typeface="Arial" panose="020B0604020202020204" pitchFamily="34" charset="0"/>
                <a:ea typeface="ＭＳ Ｐゴシック" pitchFamily="50" charset="-128"/>
              </a:defRPr>
            </a:lvl1pPr>
          </a:lstStyle>
          <a:p>
            <a:pPr>
              <a:defRPr/>
            </a:pPr>
            <a:endParaRPr lang="en-US" altLang="ja-JP"/>
          </a:p>
        </p:txBody>
      </p:sp>
      <p:sp>
        <p:nvSpPr>
          <p:cNvPr id="4099" name="Rectangle 3"/>
          <p:cNvSpPr>
            <a:spLocks noGrp="1" noChangeArrowheads="1"/>
          </p:cNvSpPr>
          <p:nvPr>
            <p:ph type="dt" idx="1"/>
          </p:nvPr>
        </p:nvSpPr>
        <p:spPr bwMode="auto">
          <a:xfrm>
            <a:off x="3816350" y="0"/>
            <a:ext cx="2917825" cy="493713"/>
          </a:xfrm>
          <a:prstGeom prst="rect">
            <a:avLst/>
          </a:prstGeom>
          <a:noFill/>
          <a:ln>
            <a:noFill/>
          </a:ln>
          <a:effectLst/>
          <a:extLst/>
        </p:spPr>
        <p:txBody>
          <a:bodyPr vert="horz" wrap="square" lIns="94864" tIns="47432" rIns="94864" bIns="47432" numCol="1" anchor="t" anchorCtr="0" compatLnSpc="1">
            <a:prstTxWarp prst="textNoShape">
              <a:avLst/>
            </a:prstTxWarp>
          </a:bodyPr>
          <a:lstStyle>
            <a:lvl1pPr algn="r" eaLnBrk="1" hangingPunct="1">
              <a:defRPr sz="1200">
                <a:latin typeface="Arial" panose="020B0604020202020204" pitchFamily="34" charset="0"/>
                <a:ea typeface="ＭＳ Ｐゴシック" pitchFamily="50" charset="-128"/>
              </a:defRPr>
            </a:lvl1pPr>
          </a:lstStyle>
          <a:p>
            <a:pPr>
              <a:defRPr/>
            </a:pPr>
            <a:endParaRPr lang="en-US" altLang="ja-JP"/>
          </a:p>
        </p:txBody>
      </p:sp>
      <p:sp>
        <p:nvSpPr>
          <p:cNvPr id="4100" name="Rectangle 4"/>
          <p:cNvSpPr>
            <a:spLocks noGrp="1" noRot="1" noChangeAspect="1" noChangeArrowheads="1" noTextEdit="1"/>
          </p:cNvSpPr>
          <p:nvPr>
            <p:ph type="sldImg" idx="2"/>
          </p:nvPr>
        </p:nvSpPr>
        <p:spPr bwMode="auto">
          <a:xfrm>
            <a:off x="2060575" y="739775"/>
            <a:ext cx="2614613" cy="3698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73100" y="4686300"/>
            <a:ext cx="5389563" cy="4440238"/>
          </a:xfrm>
          <a:prstGeom prst="rect">
            <a:avLst/>
          </a:prstGeom>
          <a:noFill/>
          <a:ln>
            <a:noFill/>
          </a:ln>
          <a:effectLst/>
          <a:extLst/>
        </p:spPr>
        <p:txBody>
          <a:bodyPr vert="horz" wrap="square" lIns="94864" tIns="47432" rIns="94864" bIns="47432"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4102" name="Rectangle 6"/>
          <p:cNvSpPr>
            <a:spLocks noGrp="1" noChangeArrowheads="1"/>
          </p:cNvSpPr>
          <p:nvPr>
            <p:ph type="ftr" sz="quarter" idx="4"/>
          </p:nvPr>
        </p:nvSpPr>
        <p:spPr bwMode="auto">
          <a:xfrm>
            <a:off x="0" y="9371013"/>
            <a:ext cx="2917825" cy="493712"/>
          </a:xfrm>
          <a:prstGeom prst="rect">
            <a:avLst/>
          </a:prstGeom>
          <a:noFill/>
          <a:ln>
            <a:noFill/>
          </a:ln>
          <a:effectLst/>
          <a:extLst/>
        </p:spPr>
        <p:txBody>
          <a:bodyPr vert="horz" wrap="square" lIns="94864" tIns="47432" rIns="94864" bIns="47432" numCol="1" anchor="b" anchorCtr="0" compatLnSpc="1">
            <a:prstTxWarp prst="textNoShape">
              <a:avLst/>
            </a:prstTxWarp>
          </a:bodyPr>
          <a:lstStyle>
            <a:lvl1pPr eaLnBrk="1" hangingPunct="1">
              <a:defRPr sz="1200">
                <a:latin typeface="Arial" panose="020B0604020202020204" pitchFamily="34" charset="0"/>
                <a:ea typeface="ＭＳ Ｐゴシック" pitchFamily="50" charset="-128"/>
              </a:defRPr>
            </a:lvl1pPr>
          </a:lstStyle>
          <a:p>
            <a:pPr>
              <a:defRPr/>
            </a:pPr>
            <a:endParaRPr lang="en-US" altLang="ja-JP"/>
          </a:p>
        </p:txBody>
      </p:sp>
      <p:sp>
        <p:nvSpPr>
          <p:cNvPr id="4103" name="Rectangle 7"/>
          <p:cNvSpPr>
            <a:spLocks noGrp="1" noChangeArrowheads="1"/>
          </p:cNvSpPr>
          <p:nvPr>
            <p:ph type="sldNum" sz="quarter" idx="5"/>
          </p:nvPr>
        </p:nvSpPr>
        <p:spPr bwMode="auto">
          <a:xfrm>
            <a:off x="3816350" y="9371013"/>
            <a:ext cx="2917825" cy="493712"/>
          </a:xfrm>
          <a:prstGeom prst="rect">
            <a:avLst/>
          </a:prstGeom>
          <a:noFill/>
          <a:ln>
            <a:noFill/>
          </a:ln>
          <a:effectLst/>
          <a:extLst/>
        </p:spPr>
        <p:txBody>
          <a:bodyPr vert="horz" wrap="square" lIns="94864" tIns="47432" rIns="94864" bIns="47432" numCol="1" anchor="b" anchorCtr="0" compatLnSpc="1">
            <a:prstTxWarp prst="textNoShape">
              <a:avLst/>
            </a:prstTxWarp>
          </a:bodyPr>
          <a:lstStyle>
            <a:lvl1pPr algn="r" eaLnBrk="1" hangingPunct="1">
              <a:defRPr sz="1200">
                <a:ea typeface="ＭＳ Ｐゴシック" pitchFamily="50" charset="-128"/>
              </a:defRPr>
            </a:lvl1pPr>
          </a:lstStyle>
          <a:p>
            <a:pPr>
              <a:defRPr/>
            </a:pPr>
            <a:fld id="{1D91F453-3E25-4FFF-A39A-5BA0D580442D}" type="slidenum">
              <a:rPr lang="en-US" altLang="ja-JP"/>
              <a:pPr>
                <a:defRPr/>
              </a:pPr>
              <a:t>‹#›</a:t>
            </a:fld>
            <a:endParaRPr lang="en-US" altLang="ja-JP"/>
          </a:p>
        </p:txBody>
      </p:sp>
    </p:spTree>
    <p:extLst>
      <p:ext uri="{BB962C8B-B14F-4D97-AF65-F5344CB8AC3E}">
        <p14:creationId xmlns:p14="http://schemas.microsoft.com/office/powerpoint/2010/main" val="23813126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charset="0"/>
                <a:ea typeface="ＭＳ Ｐゴシック" charset="-128"/>
              </a:defRPr>
            </a:lvl1pPr>
            <a:lvl2pPr marL="712788" indent="-273050">
              <a:defRPr kumimoji="1">
                <a:solidFill>
                  <a:schemeClr val="tx1"/>
                </a:solidFill>
                <a:latin typeface="Arial" charset="0"/>
                <a:ea typeface="ＭＳ Ｐゴシック" charset="-128"/>
              </a:defRPr>
            </a:lvl2pPr>
            <a:lvl3pPr marL="1096963" indent="-219075">
              <a:defRPr kumimoji="1">
                <a:solidFill>
                  <a:schemeClr val="tx1"/>
                </a:solidFill>
                <a:latin typeface="Arial" charset="0"/>
                <a:ea typeface="ＭＳ Ｐゴシック" charset="-128"/>
              </a:defRPr>
            </a:lvl3pPr>
            <a:lvl4pPr marL="1535113" indent="-219075">
              <a:defRPr kumimoji="1">
                <a:solidFill>
                  <a:schemeClr val="tx1"/>
                </a:solidFill>
                <a:latin typeface="Arial" charset="0"/>
                <a:ea typeface="ＭＳ Ｐゴシック" charset="-128"/>
              </a:defRPr>
            </a:lvl4pPr>
            <a:lvl5pPr marL="1973263" indent="-219075">
              <a:defRPr kumimoji="1">
                <a:solidFill>
                  <a:schemeClr val="tx1"/>
                </a:solidFill>
                <a:latin typeface="Arial" charset="0"/>
                <a:ea typeface="ＭＳ Ｐゴシック" charset="-128"/>
              </a:defRPr>
            </a:lvl5pPr>
            <a:lvl6pPr marL="2430463" indent="-219075" eaLnBrk="0" fontAlgn="base" hangingPunct="0">
              <a:spcBef>
                <a:spcPct val="0"/>
              </a:spcBef>
              <a:spcAft>
                <a:spcPct val="0"/>
              </a:spcAft>
              <a:defRPr kumimoji="1">
                <a:solidFill>
                  <a:schemeClr val="tx1"/>
                </a:solidFill>
                <a:latin typeface="Arial" charset="0"/>
                <a:ea typeface="ＭＳ Ｐゴシック" charset="-128"/>
              </a:defRPr>
            </a:lvl6pPr>
            <a:lvl7pPr marL="2887663" indent="-219075" eaLnBrk="0" fontAlgn="base" hangingPunct="0">
              <a:spcBef>
                <a:spcPct val="0"/>
              </a:spcBef>
              <a:spcAft>
                <a:spcPct val="0"/>
              </a:spcAft>
              <a:defRPr kumimoji="1">
                <a:solidFill>
                  <a:schemeClr val="tx1"/>
                </a:solidFill>
                <a:latin typeface="Arial" charset="0"/>
                <a:ea typeface="ＭＳ Ｐゴシック" charset="-128"/>
              </a:defRPr>
            </a:lvl7pPr>
            <a:lvl8pPr marL="3344863" indent="-219075" eaLnBrk="0" fontAlgn="base" hangingPunct="0">
              <a:spcBef>
                <a:spcPct val="0"/>
              </a:spcBef>
              <a:spcAft>
                <a:spcPct val="0"/>
              </a:spcAft>
              <a:defRPr kumimoji="1">
                <a:solidFill>
                  <a:schemeClr val="tx1"/>
                </a:solidFill>
                <a:latin typeface="Arial" charset="0"/>
                <a:ea typeface="ＭＳ Ｐゴシック" charset="-128"/>
              </a:defRPr>
            </a:lvl8pPr>
            <a:lvl9pPr marL="3802063" indent="-219075" eaLnBrk="0" fontAlgn="base" hangingPunct="0">
              <a:spcBef>
                <a:spcPct val="0"/>
              </a:spcBef>
              <a:spcAft>
                <a:spcPct val="0"/>
              </a:spcAft>
              <a:defRPr kumimoji="1">
                <a:solidFill>
                  <a:schemeClr val="tx1"/>
                </a:solidFill>
                <a:latin typeface="Arial" charset="0"/>
                <a:ea typeface="ＭＳ Ｐゴシック" charset="-128"/>
              </a:defRPr>
            </a:lvl9pPr>
          </a:lstStyle>
          <a:p>
            <a:fld id="{A39B67CB-7542-43D0-82AB-3342E50E0753}" type="slidenum">
              <a:rPr lang="en-US" altLang="ja-JP" smtClean="0"/>
              <a:pPr/>
              <a:t>1</a:t>
            </a:fld>
            <a:endParaRPr lang="en-US" altLang="ja-JP" smtClean="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ja-JP" altLang="en-US" sz="1100" smtClean="0">
                <a:latin typeface="Arial" charset="0"/>
                <a:ea typeface="ＭＳ Ｐ明朝" charset="-128"/>
              </a:rPr>
              <a:t>パンフ表面</a:t>
            </a:r>
          </a:p>
          <a:p>
            <a:pPr eaLnBrk="1" hangingPunct="1">
              <a:lnSpc>
                <a:spcPct val="80000"/>
              </a:lnSpc>
            </a:pPr>
            <a:r>
              <a:rPr lang="ja-JP" altLang="en-US" sz="1100" smtClean="0">
                <a:latin typeface="Arial" charset="0"/>
                <a:ea typeface="ＭＳ Ｐ明朝" charset="-128"/>
              </a:rPr>
              <a:t>■商品名</a:t>
            </a:r>
          </a:p>
          <a:p>
            <a:pPr eaLnBrk="1" hangingPunct="1">
              <a:lnSpc>
                <a:spcPct val="80000"/>
              </a:lnSpc>
            </a:pPr>
            <a:r>
              <a:rPr lang="ja-JP" altLang="en-US" sz="1100" smtClean="0">
                <a:latin typeface="Arial" charset="0"/>
                <a:ea typeface="ＭＳ Ｐ明朝" charset="-128"/>
              </a:rPr>
              <a:t>商品の名称です。例えば、</a:t>
            </a:r>
            <a:r>
              <a:rPr lang="en-US" altLang="ja-JP" sz="1100" smtClean="0">
                <a:latin typeface="Arial" charset="0"/>
                <a:ea typeface="ＭＳ Ｐ明朝" charset="-128"/>
              </a:rPr>
              <a:t>『</a:t>
            </a:r>
            <a:r>
              <a:rPr lang="ja-JP" altLang="en-US" sz="1100" smtClean="0">
                <a:latin typeface="Arial" charset="0"/>
                <a:ea typeface="ＭＳ Ｐ明朝" charset="-128"/>
              </a:rPr>
              <a:t>液晶テレビ</a:t>
            </a:r>
            <a:r>
              <a:rPr lang="en-US" altLang="ja-JP" sz="1100" smtClean="0">
                <a:latin typeface="Arial" charset="0"/>
                <a:ea typeface="ＭＳ Ｐ明朝" charset="-128"/>
              </a:rPr>
              <a:t>』『</a:t>
            </a:r>
            <a:r>
              <a:rPr lang="ja-JP" altLang="en-US" sz="1100" smtClean="0">
                <a:latin typeface="Arial" charset="0"/>
                <a:ea typeface="ＭＳ Ｐ明朝" charset="-128"/>
              </a:rPr>
              <a:t>台所用○○○装置</a:t>
            </a:r>
            <a:r>
              <a:rPr lang="en-US" altLang="ja-JP" sz="1100" smtClean="0">
                <a:latin typeface="Arial" charset="0"/>
                <a:ea typeface="ＭＳ Ｐ明朝" charset="-128"/>
              </a:rPr>
              <a:t>』</a:t>
            </a:r>
            <a:r>
              <a:rPr lang="ja-JP" altLang="en-US" sz="1100" smtClean="0">
                <a:latin typeface="Arial" charset="0"/>
                <a:ea typeface="ＭＳ Ｐ明朝" charset="-128"/>
              </a:rPr>
              <a:t>など</a:t>
            </a:r>
          </a:p>
          <a:p>
            <a:pPr eaLnBrk="1" hangingPunct="1">
              <a:lnSpc>
                <a:spcPct val="80000"/>
              </a:lnSpc>
            </a:pPr>
            <a:endParaRPr lang="ja-JP" altLang="en-US" sz="1100" smtClean="0">
              <a:latin typeface="Arial" charset="0"/>
              <a:ea typeface="ＭＳ Ｐ明朝" charset="-128"/>
            </a:endParaRPr>
          </a:p>
          <a:p>
            <a:pPr eaLnBrk="1" hangingPunct="1">
              <a:lnSpc>
                <a:spcPct val="80000"/>
              </a:lnSpc>
            </a:pPr>
            <a:r>
              <a:rPr lang="ja-JP" altLang="en-US" sz="1100" smtClean="0">
                <a:latin typeface="Arial" charset="0"/>
                <a:ea typeface="ＭＳ Ｐ明朝" charset="-128"/>
              </a:rPr>
              <a:t>■商品愛称</a:t>
            </a:r>
          </a:p>
          <a:p>
            <a:pPr eaLnBrk="1" hangingPunct="1">
              <a:lnSpc>
                <a:spcPct val="80000"/>
              </a:lnSpc>
            </a:pPr>
            <a:r>
              <a:rPr lang="ja-JP" altLang="en-US" sz="1100" smtClean="0">
                <a:latin typeface="Arial" charset="0"/>
                <a:ea typeface="ＭＳ Ｐ明朝" charset="-128"/>
              </a:rPr>
              <a:t>商品の愛称です。ロゴがあればロゴを使用します。</a:t>
            </a:r>
          </a:p>
          <a:p>
            <a:pPr eaLnBrk="1" hangingPunct="1">
              <a:lnSpc>
                <a:spcPct val="80000"/>
              </a:lnSpc>
            </a:pPr>
            <a:endParaRPr lang="ja-JP" altLang="en-US" sz="1100" smtClean="0">
              <a:latin typeface="Arial" charset="0"/>
              <a:ea typeface="ＭＳ Ｐ明朝" charset="-128"/>
            </a:endParaRPr>
          </a:p>
          <a:p>
            <a:pPr eaLnBrk="1" hangingPunct="1">
              <a:lnSpc>
                <a:spcPct val="80000"/>
              </a:lnSpc>
            </a:pPr>
            <a:r>
              <a:rPr lang="ja-JP" altLang="en-US" sz="1100" smtClean="0">
                <a:latin typeface="Arial" charset="0"/>
                <a:ea typeface="ＭＳ Ｐ明朝" charset="-128"/>
              </a:rPr>
              <a:t>■商品型番</a:t>
            </a:r>
          </a:p>
          <a:p>
            <a:pPr eaLnBrk="1" hangingPunct="1">
              <a:lnSpc>
                <a:spcPct val="80000"/>
              </a:lnSpc>
            </a:pPr>
            <a:r>
              <a:rPr lang="ja-JP" altLang="en-US" sz="1100" smtClean="0">
                <a:latin typeface="Arial" charset="0"/>
                <a:ea typeface="ＭＳ Ｐ明朝" charset="-128"/>
              </a:rPr>
              <a:t>商品の型番がある場合は記載します。</a:t>
            </a:r>
          </a:p>
          <a:p>
            <a:pPr eaLnBrk="1" hangingPunct="1">
              <a:lnSpc>
                <a:spcPct val="80000"/>
              </a:lnSpc>
            </a:pPr>
            <a:endParaRPr lang="ja-JP" altLang="en-US" sz="1100" smtClean="0">
              <a:latin typeface="Arial" charset="0"/>
              <a:ea typeface="ＭＳ Ｐ明朝" charset="-128"/>
            </a:endParaRPr>
          </a:p>
          <a:p>
            <a:pPr eaLnBrk="1" hangingPunct="1">
              <a:lnSpc>
                <a:spcPct val="80000"/>
              </a:lnSpc>
            </a:pPr>
            <a:r>
              <a:rPr lang="ja-JP" altLang="en-US" sz="1100" smtClean="0">
                <a:latin typeface="Arial" charset="0"/>
                <a:ea typeface="ＭＳ Ｐ明朝" charset="-128"/>
              </a:rPr>
              <a:t>■ロゴ（カタログ右肩）</a:t>
            </a:r>
          </a:p>
          <a:p>
            <a:pPr eaLnBrk="1" hangingPunct="1">
              <a:lnSpc>
                <a:spcPct val="80000"/>
              </a:lnSpc>
            </a:pPr>
            <a:r>
              <a:rPr lang="ja-JP" altLang="en-US" sz="1100" smtClean="0">
                <a:latin typeface="Arial" charset="0"/>
                <a:ea typeface="ＭＳ Ｐ明朝" charset="-128"/>
              </a:rPr>
              <a:t>会社のロゴや商品シリーズのロゴ、ブランドロゴなどを貼り付けます。</a:t>
            </a:r>
          </a:p>
          <a:p>
            <a:pPr eaLnBrk="1" hangingPunct="1">
              <a:lnSpc>
                <a:spcPct val="80000"/>
              </a:lnSpc>
            </a:pPr>
            <a:r>
              <a:rPr lang="ja-JP" altLang="en-US" sz="1100" smtClean="0">
                <a:latin typeface="Arial" charset="0"/>
                <a:ea typeface="ＭＳ Ｐ明朝" charset="-128"/>
              </a:rPr>
              <a:t>指定の場所に必ず配置することで、シリーズやブランドなどにも統一感が生まれます。</a:t>
            </a:r>
          </a:p>
          <a:p>
            <a:pPr eaLnBrk="1" hangingPunct="1">
              <a:lnSpc>
                <a:spcPct val="80000"/>
              </a:lnSpc>
            </a:pPr>
            <a:endParaRPr lang="ja-JP" altLang="en-US" sz="1100" smtClean="0">
              <a:latin typeface="Arial" charset="0"/>
              <a:ea typeface="ＭＳ Ｐ明朝" charset="-128"/>
            </a:endParaRPr>
          </a:p>
          <a:p>
            <a:pPr eaLnBrk="1" hangingPunct="1">
              <a:lnSpc>
                <a:spcPct val="80000"/>
              </a:lnSpc>
            </a:pPr>
            <a:r>
              <a:rPr lang="ja-JP" altLang="en-US" sz="1100" smtClean="0">
                <a:latin typeface="Arial" charset="0"/>
                <a:ea typeface="ＭＳ Ｐ明朝" charset="-128"/>
              </a:rPr>
              <a:t>■商品写真またはイメージ画像</a:t>
            </a:r>
          </a:p>
          <a:p>
            <a:pPr eaLnBrk="1" hangingPunct="1">
              <a:lnSpc>
                <a:spcPct val="80000"/>
              </a:lnSpc>
            </a:pPr>
            <a:r>
              <a:rPr lang="ja-JP" altLang="en-US" sz="1100" smtClean="0">
                <a:latin typeface="Arial" charset="0"/>
                <a:ea typeface="ＭＳ Ｐ明朝" charset="-128"/>
              </a:rPr>
              <a:t>写真はなるべく解像度の高いものを貼り付けます。印刷する際には</a:t>
            </a:r>
            <a:r>
              <a:rPr lang="en-US" altLang="ja-JP" sz="1100" smtClean="0">
                <a:latin typeface="Arial" charset="0"/>
                <a:ea typeface="ＭＳ Ｐ明朝" charset="-128"/>
              </a:rPr>
              <a:t>300dpi</a:t>
            </a:r>
            <a:r>
              <a:rPr lang="ja-JP" altLang="en-US" sz="1100" smtClean="0">
                <a:latin typeface="Arial" charset="0"/>
                <a:ea typeface="ＭＳ Ｐ明朝" charset="-128"/>
              </a:rPr>
              <a:t>はあったほうが良いと言われます。</a:t>
            </a:r>
          </a:p>
          <a:p>
            <a:pPr eaLnBrk="1" hangingPunct="1">
              <a:lnSpc>
                <a:spcPct val="80000"/>
              </a:lnSpc>
            </a:pPr>
            <a:r>
              <a:rPr lang="ja-JP" altLang="en-US" sz="1100" smtClean="0">
                <a:latin typeface="Arial" charset="0"/>
                <a:ea typeface="ＭＳ Ｐ明朝" charset="-128"/>
              </a:rPr>
              <a:t>解像度が分からなければ、なるべく大きな画像を貼り付けてから、規定のサイズに縮小してください。</a:t>
            </a:r>
          </a:p>
          <a:p>
            <a:pPr eaLnBrk="1" hangingPunct="1">
              <a:lnSpc>
                <a:spcPct val="80000"/>
              </a:lnSpc>
            </a:pPr>
            <a:endParaRPr lang="ja-JP" altLang="en-US" sz="1100" smtClean="0">
              <a:latin typeface="Arial" charset="0"/>
              <a:ea typeface="ＭＳ Ｐ明朝" charset="-128"/>
            </a:endParaRPr>
          </a:p>
          <a:p>
            <a:pPr eaLnBrk="1" hangingPunct="1">
              <a:lnSpc>
                <a:spcPct val="80000"/>
              </a:lnSpc>
            </a:pPr>
            <a:r>
              <a:rPr lang="ja-JP" altLang="en-US" sz="1100" smtClean="0">
                <a:latin typeface="Arial" charset="0"/>
                <a:ea typeface="ＭＳ Ｐ明朝" charset="-128"/>
              </a:rPr>
              <a:t>■ヘッドコピー</a:t>
            </a:r>
          </a:p>
          <a:p>
            <a:pPr eaLnBrk="1" hangingPunct="1">
              <a:lnSpc>
                <a:spcPct val="80000"/>
              </a:lnSpc>
            </a:pPr>
            <a:r>
              <a:rPr lang="ja-JP" altLang="en-US" sz="1100" smtClean="0">
                <a:latin typeface="Arial" charset="0"/>
                <a:ea typeface="ＭＳ Ｐ明朝" charset="-128"/>
              </a:rPr>
              <a:t>商品を１番の特長やアピールポイントを明快に表わすキャッチコピーを入れます。</a:t>
            </a:r>
          </a:p>
          <a:p>
            <a:pPr eaLnBrk="1" hangingPunct="1">
              <a:lnSpc>
                <a:spcPct val="80000"/>
              </a:lnSpc>
            </a:pPr>
            <a:endParaRPr lang="ja-JP" altLang="en-US" sz="1100" smtClean="0">
              <a:latin typeface="Arial" charset="0"/>
              <a:ea typeface="ＭＳ Ｐ明朝" charset="-128"/>
            </a:endParaRPr>
          </a:p>
          <a:p>
            <a:pPr eaLnBrk="1" hangingPunct="1">
              <a:lnSpc>
                <a:spcPct val="80000"/>
              </a:lnSpc>
            </a:pPr>
            <a:r>
              <a:rPr lang="ja-JP" altLang="en-US" sz="1100" smtClean="0">
                <a:latin typeface="Arial" charset="0"/>
                <a:ea typeface="ＭＳ Ｐ明朝" charset="-128"/>
              </a:rPr>
              <a:t>■概要説明</a:t>
            </a:r>
          </a:p>
          <a:p>
            <a:pPr eaLnBrk="1" hangingPunct="1">
              <a:lnSpc>
                <a:spcPct val="80000"/>
              </a:lnSpc>
            </a:pPr>
            <a:r>
              <a:rPr lang="ja-JP" altLang="en-US" sz="1100" smtClean="0">
                <a:latin typeface="Arial" charset="0"/>
                <a:ea typeface="ＭＳ Ｐ明朝" charset="-128"/>
              </a:rPr>
              <a:t>ヘッドコピーとつながるように、商品などの概要説明文を記載します。</a:t>
            </a:r>
          </a:p>
          <a:p>
            <a:pPr eaLnBrk="1" hangingPunct="1">
              <a:lnSpc>
                <a:spcPct val="80000"/>
              </a:lnSpc>
            </a:pPr>
            <a:endParaRPr lang="ja-JP" altLang="en-US" sz="1100" smtClean="0">
              <a:latin typeface="Arial" charset="0"/>
              <a:ea typeface="ＭＳ Ｐ明朝" charset="-128"/>
            </a:endParaRPr>
          </a:p>
          <a:p>
            <a:pPr eaLnBrk="1" hangingPunct="1">
              <a:lnSpc>
                <a:spcPct val="80000"/>
              </a:lnSpc>
            </a:pPr>
            <a:endParaRPr lang="en-US" altLang="ja-JP" sz="1100" smtClean="0">
              <a:latin typeface="Arial" charset="0"/>
              <a:ea typeface="ＭＳ Ｐ明朝"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charset="0"/>
                <a:ea typeface="ＭＳ Ｐゴシック" charset="-128"/>
              </a:defRPr>
            </a:lvl1pPr>
            <a:lvl2pPr marL="712788" indent="-273050">
              <a:defRPr kumimoji="1">
                <a:solidFill>
                  <a:schemeClr val="tx1"/>
                </a:solidFill>
                <a:latin typeface="Arial" charset="0"/>
                <a:ea typeface="ＭＳ Ｐゴシック" charset="-128"/>
              </a:defRPr>
            </a:lvl2pPr>
            <a:lvl3pPr marL="1096963" indent="-219075">
              <a:defRPr kumimoji="1">
                <a:solidFill>
                  <a:schemeClr val="tx1"/>
                </a:solidFill>
                <a:latin typeface="Arial" charset="0"/>
                <a:ea typeface="ＭＳ Ｐゴシック" charset="-128"/>
              </a:defRPr>
            </a:lvl3pPr>
            <a:lvl4pPr marL="1535113" indent="-219075">
              <a:defRPr kumimoji="1">
                <a:solidFill>
                  <a:schemeClr val="tx1"/>
                </a:solidFill>
                <a:latin typeface="Arial" charset="0"/>
                <a:ea typeface="ＭＳ Ｐゴシック" charset="-128"/>
              </a:defRPr>
            </a:lvl4pPr>
            <a:lvl5pPr marL="1973263" indent="-219075">
              <a:defRPr kumimoji="1">
                <a:solidFill>
                  <a:schemeClr val="tx1"/>
                </a:solidFill>
                <a:latin typeface="Arial" charset="0"/>
                <a:ea typeface="ＭＳ Ｐゴシック" charset="-128"/>
              </a:defRPr>
            </a:lvl5pPr>
            <a:lvl6pPr marL="2430463" indent="-219075" eaLnBrk="0" fontAlgn="base" hangingPunct="0">
              <a:spcBef>
                <a:spcPct val="0"/>
              </a:spcBef>
              <a:spcAft>
                <a:spcPct val="0"/>
              </a:spcAft>
              <a:defRPr kumimoji="1">
                <a:solidFill>
                  <a:schemeClr val="tx1"/>
                </a:solidFill>
                <a:latin typeface="Arial" charset="0"/>
                <a:ea typeface="ＭＳ Ｐゴシック" charset="-128"/>
              </a:defRPr>
            </a:lvl6pPr>
            <a:lvl7pPr marL="2887663" indent="-219075" eaLnBrk="0" fontAlgn="base" hangingPunct="0">
              <a:spcBef>
                <a:spcPct val="0"/>
              </a:spcBef>
              <a:spcAft>
                <a:spcPct val="0"/>
              </a:spcAft>
              <a:defRPr kumimoji="1">
                <a:solidFill>
                  <a:schemeClr val="tx1"/>
                </a:solidFill>
                <a:latin typeface="Arial" charset="0"/>
                <a:ea typeface="ＭＳ Ｐゴシック" charset="-128"/>
              </a:defRPr>
            </a:lvl7pPr>
            <a:lvl8pPr marL="3344863" indent="-219075" eaLnBrk="0" fontAlgn="base" hangingPunct="0">
              <a:spcBef>
                <a:spcPct val="0"/>
              </a:spcBef>
              <a:spcAft>
                <a:spcPct val="0"/>
              </a:spcAft>
              <a:defRPr kumimoji="1">
                <a:solidFill>
                  <a:schemeClr val="tx1"/>
                </a:solidFill>
                <a:latin typeface="Arial" charset="0"/>
                <a:ea typeface="ＭＳ Ｐゴシック" charset="-128"/>
              </a:defRPr>
            </a:lvl8pPr>
            <a:lvl9pPr marL="3802063" indent="-219075" eaLnBrk="0" fontAlgn="base" hangingPunct="0">
              <a:spcBef>
                <a:spcPct val="0"/>
              </a:spcBef>
              <a:spcAft>
                <a:spcPct val="0"/>
              </a:spcAft>
              <a:defRPr kumimoji="1">
                <a:solidFill>
                  <a:schemeClr val="tx1"/>
                </a:solidFill>
                <a:latin typeface="Arial" charset="0"/>
                <a:ea typeface="ＭＳ Ｐゴシック" charset="-128"/>
              </a:defRPr>
            </a:lvl9pPr>
          </a:lstStyle>
          <a:p>
            <a:fld id="{BA75DF5E-CA64-4E7B-9D3C-7CE8394DA044}" type="slidenum">
              <a:rPr lang="en-US" altLang="ja-JP" smtClean="0"/>
              <a:pPr/>
              <a:t>2</a:t>
            </a:fld>
            <a:endParaRPr lang="en-US" altLang="ja-JP" smtClean="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ja-JP" altLang="en-US" sz="1000" smtClean="0">
                <a:latin typeface="Arial" charset="0"/>
                <a:ea typeface="ＭＳ Ｐ明朝" charset="-128"/>
              </a:rPr>
              <a:t>パンフ裏面</a:t>
            </a:r>
          </a:p>
          <a:p>
            <a:pPr eaLnBrk="1" hangingPunct="1">
              <a:lnSpc>
                <a:spcPct val="80000"/>
              </a:lnSpc>
            </a:pPr>
            <a:r>
              <a:rPr lang="ja-JP" altLang="en-US" sz="1000" smtClean="0">
                <a:latin typeface="Arial" charset="0"/>
                <a:ea typeface="ＭＳ Ｐ明朝" charset="-128"/>
              </a:rPr>
              <a:t>■商品名、商品愛称</a:t>
            </a:r>
          </a:p>
          <a:p>
            <a:pPr eaLnBrk="1" hangingPunct="1">
              <a:lnSpc>
                <a:spcPct val="80000"/>
              </a:lnSpc>
            </a:pPr>
            <a:r>
              <a:rPr lang="ja-JP" altLang="en-US" sz="1000" smtClean="0">
                <a:latin typeface="Arial" charset="0"/>
                <a:ea typeface="ＭＳ Ｐ明朝" charset="-128"/>
              </a:rPr>
              <a:t>裏面からも商品が分かるように表記します。</a:t>
            </a:r>
          </a:p>
          <a:p>
            <a:pPr eaLnBrk="1" hangingPunct="1">
              <a:lnSpc>
                <a:spcPct val="80000"/>
              </a:lnSpc>
            </a:pPr>
            <a:endParaRPr lang="ja-JP" altLang="en-US" sz="1000" smtClean="0">
              <a:latin typeface="Arial" charset="0"/>
              <a:ea typeface="ＭＳ Ｐ明朝" charset="-128"/>
            </a:endParaRPr>
          </a:p>
          <a:p>
            <a:pPr eaLnBrk="1" hangingPunct="1">
              <a:lnSpc>
                <a:spcPct val="80000"/>
              </a:lnSpc>
            </a:pPr>
            <a:r>
              <a:rPr lang="ja-JP" altLang="en-US" sz="1000" smtClean="0">
                <a:solidFill>
                  <a:schemeClr val="bg1"/>
                </a:solidFill>
                <a:latin typeface="Arial" charset="0"/>
                <a:ea typeface="ＭＳ Ｐ明朝" charset="-128"/>
              </a:rPr>
              <a:t>■</a:t>
            </a:r>
            <a:r>
              <a:rPr lang="en-US" altLang="ja-JP" sz="1000" smtClean="0">
                <a:solidFill>
                  <a:schemeClr val="bg1"/>
                </a:solidFill>
                <a:latin typeface="Arial" charset="0"/>
                <a:ea typeface="ＭＳ Ｐ明朝" charset="-128"/>
              </a:rPr>
              <a:t>『</a:t>
            </a:r>
            <a:r>
              <a:rPr lang="ja-JP" altLang="en-US" sz="1000" smtClean="0">
                <a:solidFill>
                  <a:schemeClr val="bg1"/>
                </a:solidFill>
                <a:latin typeface="Arial" charset="0"/>
                <a:ea typeface="ＭＳ Ｐ明朝" charset="-128"/>
              </a:rPr>
              <a:t>商品愛称</a:t>
            </a:r>
            <a:r>
              <a:rPr lang="en-US" altLang="ja-JP" sz="1000" smtClean="0">
                <a:solidFill>
                  <a:schemeClr val="bg1"/>
                </a:solidFill>
                <a:latin typeface="Arial" charset="0"/>
                <a:ea typeface="ＭＳ Ｐ明朝" charset="-128"/>
              </a:rPr>
              <a:t>』</a:t>
            </a:r>
            <a:r>
              <a:rPr lang="ja-JP" altLang="en-US" sz="1000" smtClean="0">
                <a:solidFill>
                  <a:schemeClr val="bg1"/>
                </a:solidFill>
                <a:latin typeface="Arial" charset="0"/>
                <a:ea typeface="ＭＳ Ｐ明朝" charset="-128"/>
              </a:rPr>
              <a:t>の機能</a:t>
            </a:r>
            <a:endParaRPr lang="ja-JP" altLang="en-US" sz="1000" smtClean="0">
              <a:latin typeface="Arial" charset="0"/>
              <a:ea typeface="ＭＳ Ｐ明朝" charset="-128"/>
            </a:endParaRPr>
          </a:p>
          <a:p>
            <a:pPr eaLnBrk="1" hangingPunct="1">
              <a:lnSpc>
                <a:spcPct val="80000"/>
              </a:lnSpc>
            </a:pPr>
            <a:r>
              <a:rPr lang="ja-JP" altLang="en-US" sz="1000" smtClean="0">
                <a:latin typeface="Arial" charset="0"/>
                <a:ea typeface="ＭＳ Ｐ明朝" charset="-128"/>
              </a:rPr>
              <a:t>主な機能を記載します。使い方の手順説明でも良いと思います。</a:t>
            </a:r>
          </a:p>
          <a:p>
            <a:pPr eaLnBrk="1" hangingPunct="1">
              <a:lnSpc>
                <a:spcPct val="80000"/>
              </a:lnSpc>
            </a:pPr>
            <a:r>
              <a:rPr lang="ja-JP" altLang="en-US" sz="1000" smtClean="0">
                <a:latin typeface="Arial" charset="0"/>
                <a:ea typeface="ＭＳ Ｐ明朝" charset="-128"/>
              </a:rPr>
              <a:t>複雑であれば機能一覧表でも構いません。</a:t>
            </a:r>
          </a:p>
          <a:p>
            <a:pPr eaLnBrk="1" hangingPunct="1">
              <a:lnSpc>
                <a:spcPct val="80000"/>
              </a:lnSpc>
            </a:pPr>
            <a:r>
              <a:rPr lang="ja-JP" altLang="en-US" sz="1000" smtClean="0">
                <a:latin typeface="Arial" charset="0"/>
                <a:ea typeface="ＭＳ Ｐ明朝" charset="-128"/>
              </a:rPr>
              <a:t>言葉だけでは分かりませんので必ず図を入れてください。</a:t>
            </a:r>
          </a:p>
          <a:p>
            <a:pPr eaLnBrk="1" hangingPunct="1">
              <a:lnSpc>
                <a:spcPct val="80000"/>
              </a:lnSpc>
            </a:pPr>
            <a:endParaRPr lang="ja-JP" altLang="en-US" sz="1000" smtClean="0">
              <a:latin typeface="Arial" charset="0"/>
              <a:ea typeface="ＭＳ Ｐ明朝" charset="-128"/>
            </a:endParaRPr>
          </a:p>
          <a:p>
            <a:pPr eaLnBrk="1" hangingPunct="1">
              <a:lnSpc>
                <a:spcPct val="80000"/>
              </a:lnSpc>
            </a:pPr>
            <a:r>
              <a:rPr lang="ja-JP" altLang="en-US" sz="1000" smtClean="0">
                <a:latin typeface="Arial" charset="0"/>
                <a:ea typeface="ＭＳ Ｐ明朝" charset="-128"/>
              </a:rPr>
              <a:t>■</a:t>
            </a:r>
            <a:r>
              <a:rPr lang="en-US" altLang="ja-JP" sz="1000" smtClean="0">
                <a:solidFill>
                  <a:schemeClr val="bg1"/>
                </a:solidFill>
                <a:latin typeface="Arial" charset="0"/>
                <a:ea typeface="ＭＳ Ｐ明朝" charset="-128"/>
              </a:rPr>
              <a:t>『</a:t>
            </a:r>
            <a:r>
              <a:rPr lang="ja-JP" altLang="en-US" sz="1000" smtClean="0">
                <a:solidFill>
                  <a:schemeClr val="bg1"/>
                </a:solidFill>
                <a:latin typeface="Arial" charset="0"/>
                <a:ea typeface="ＭＳ Ｐ明朝" charset="-128"/>
              </a:rPr>
              <a:t>商品愛称</a:t>
            </a:r>
            <a:r>
              <a:rPr lang="en-US" altLang="ja-JP" sz="1000" smtClean="0">
                <a:solidFill>
                  <a:schemeClr val="bg1"/>
                </a:solidFill>
                <a:latin typeface="Arial" charset="0"/>
                <a:ea typeface="ＭＳ Ｐ明朝" charset="-128"/>
              </a:rPr>
              <a:t>』</a:t>
            </a:r>
            <a:r>
              <a:rPr lang="ja-JP" altLang="en-US" sz="1000" smtClean="0">
                <a:solidFill>
                  <a:schemeClr val="bg1"/>
                </a:solidFill>
                <a:latin typeface="Arial" charset="0"/>
                <a:ea typeface="ＭＳ Ｐ明朝" charset="-128"/>
              </a:rPr>
              <a:t>の用途</a:t>
            </a:r>
          </a:p>
          <a:p>
            <a:pPr eaLnBrk="1" hangingPunct="1">
              <a:lnSpc>
                <a:spcPct val="80000"/>
              </a:lnSpc>
            </a:pPr>
            <a:r>
              <a:rPr lang="ja-JP" altLang="en-US" sz="1000" smtClean="0">
                <a:latin typeface="Arial" charset="0"/>
                <a:ea typeface="ＭＳ Ｐ明朝" charset="-128"/>
              </a:rPr>
              <a:t>使い方や、利用シーンなどを記載します。</a:t>
            </a:r>
          </a:p>
          <a:p>
            <a:pPr eaLnBrk="1" hangingPunct="1">
              <a:lnSpc>
                <a:spcPct val="80000"/>
              </a:lnSpc>
            </a:pPr>
            <a:r>
              <a:rPr lang="ja-JP" altLang="en-US" sz="1000" smtClean="0">
                <a:latin typeface="Arial" charset="0"/>
                <a:ea typeface="ＭＳ Ｐ明朝" charset="-128"/>
              </a:rPr>
              <a:t>言葉だけでは分かりませんので必ず図を入れてください。</a:t>
            </a:r>
          </a:p>
          <a:p>
            <a:pPr eaLnBrk="1" hangingPunct="1">
              <a:lnSpc>
                <a:spcPct val="80000"/>
              </a:lnSpc>
            </a:pPr>
            <a:r>
              <a:rPr lang="ja-JP" altLang="en-US" sz="1000" smtClean="0">
                <a:latin typeface="Arial" charset="0"/>
                <a:ea typeface="ＭＳ Ｐ明朝" charset="-128"/>
              </a:rPr>
              <a:t>また、導入実績があれば導入事例も良いと思います。</a:t>
            </a:r>
            <a:r>
              <a:rPr lang="en-US" altLang="ja-JP" sz="1000" smtClean="0">
                <a:latin typeface="Arial" charset="0"/>
                <a:ea typeface="ＭＳ Ｐ明朝" charset="-128"/>
              </a:rPr>
              <a:t>(※</a:t>
            </a:r>
            <a:r>
              <a:rPr lang="ja-JP" altLang="en-US" sz="1000" smtClean="0">
                <a:latin typeface="Arial" charset="0"/>
                <a:ea typeface="ＭＳ Ｐ明朝" charset="-128"/>
              </a:rPr>
              <a:t>顧客先であれば必ず許可を得てから掲載しましょう。</a:t>
            </a:r>
            <a:r>
              <a:rPr lang="en-US" altLang="ja-JP" sz="1000" smtClean="0">
                <a:latin typeface="Arial" charset="0"/>
                <a:ea typeface="ＭＳ Ｐ明朝" charset="-128"/>
              </a:rPr>
              <a:t>)</a:t>
            </a:r>
          </a:p>
          <a:p>
            <a:pPr eaLnBrk="1" hangingPunct="1">
              <a:lnSpc>
                <a:spcPct val="80000"/>
              </a:lnSpc>
            </a:pPr>
            <a:endParaRPr lang="en-US" altLang="ja-JP" sz="1000" smtClean="0">
              <a:latin typeface="Arial" charset="0"/>
              <a:ea typeface="ＭＳ Ｐ明朝" charset="-128"/>
            </a:endParaRPr>
          </a:p>
          <a:p>
            <a:pPr eaLnBrk="1" hangingPunct="1">
              <a:lnSpc>
                <a:spcPct val="80000"/>
              </a:lnSpc>
              <a:spcBef>
                <a:spcPct val="0"/>
              </a:spcBef>
            </a:pPr>
            <a:r>
              <a:rPr lang="en-US" altLang="ja-JP" sz="1000" smtClean="0">
                <a:solidFill>
                  <a:schemeClr val="bg1"/>
                </a:solidFill>
                <a:latin typeface="Arial" charset="0"/>
                <a:ea typeface="ＭＳ Ｐ明朝" charset="-128"/>
              </a:rPr>
              <a:t>■『</a:t>
            </a:r>
            <a:r>
              <a:rPr lang="ja-JP" altLang="en-US" sz="1000" smtClean="0">
                <a:solidFill>
                  <a:schemeClr val="bg1"/>
                </a:solidFill>
                <a:latin typeface="Arial" charset="0"/>
                <a:ea typeface="ＭＳ Ｐ明朝" charset="-128"/>
              </a:rPr>
              <a:t>商品愛称</a:t>
            </a:r>
            <a:r>
              <a:rPr lang="en-US" altLang="ja-JP" sz="1000" smtClean="0">
                <a:solidFill>
                  <a:schemeClr val="bg1"/>
                </a:solidFill>
                <a:latin typeface="Arial" charset="0"/>
                <a:ea typeface="ＭＳ Ｐ明朝" charset="-128"/>
              </a:rPr>
              <a:t>』</a:t>
            </a:r>
            <a:r>
              <a:rPr lang="ja-JP" altLang="en-US" sz="1000" smtClean="0">
                <a:solidFill>
                  <a:schemeClr val="bg1"/>
                </a:solidFill>
                <a:latin typeface="Arial" charset="0"/>
                <a:ea typeface="ＭＳ Ｐ明朝" charset="-128"/>
              </a:rPr>
              <a:t>の主な仕様</a:t>
            </a:r>
          </a:p>
          <a:p>
            <a:pPr eaLnBrk="1" hangingPunct="1">
              <a:lnSpc>
                <a:spcPct val="80000"/>
              </a:lnSpc>
              <a:spcBef>
                <a:spcPct val="0"/>
              </a:spcBef>
            </a:pPr>
            <a:r>
              <a:rPr lang="ja-JP" altLang="en-US" sz="1000" smtClean="0">
                <a:solidFill>
                  <a:schemeClr val="bg1"/>
                </a:solidFill>
                <a:latin typeface="Arial" charset="0"/>
                <a:ea typeface="ＭＳ Ｐ明朝" charset="-128"/>
              </a:rPr>
              <a:t>標準スペックや外観図を記載します。取り付けや設置の際の目安になりますので外観図が合ったほうが分かりやすくてよいです。</a:t>
            </a:r>
          </a:p>
          <a:p>
            <a:pPr eaLnBrk="1" hangingPunct="1">
              <a:lnSpc>
                <a:spcPct val="80000"/>
              </a:lnSpc>
              <a:spcBef>
                <a:spcPct val="0"/>
              </a:spcBef>
            </a:pPr>
            <a:r>
              <a:rPr lang="ja-JP" altLang="en-US" sz="1000" smtClean="0">
                <a:solidFill>
                  <a:schemeClr val="bg1"/>
                </a:solidFill>
                <a:latin typeface="Arial" charset="0"/>
                <a:ea typeface="ＭＳ Ｐ明朝" charset="-128"/>
              </a:rPr>
              <a:t>オプションがあればオプションも記載します。</a:t>
            </a:r>
          </a:p>
          <a:p>
            <a:pPr eaLnBrk="1" hangingPunct="1">
              <a:lnSpc>
                <a:spcPct val="80000"/>
              </a:lnSpc>
              <a:spcBef>
                <a:spcPct val="0"/>
              </a:spcBef>
            </a:pPr>
            <a:r>
              <a:rPr lang="ja-JP" altLang="en-US" sz="1000" smtClean="0">
                <a:solidFill>
                  <a:schemeClr val="bg1"/>
                </a:solidFill>
                <a:latin typeface="Arial" charset="0"/>
                <a:ea typeface="ＭＳ Ｐ明朝" charset="-128"/>
              </a:rPr>
              <a:t>商標や登録商標があれば記載します。</a:t>
            </a:r>
          </a:p>
          <a:p>
            <a:pPr eaLnBrk="1" hangingPunct="1">
              <a:lnSpc>
                <a:spcPct val="80000"/>
              </a:lnSpc>
              <a:spcBef>
                <a:spcPct val="0"/>
              </a:spcBef>
            </a:pPr>
            <a:endParaRPr lang="ja-JP" altLang="en-US" sz="1000" smtClean="0">
              <a:solidFill>
                <a:schemeClr val="bg1"/>
              </a:solidFill>
              <a:latin typeface="Arial" charset="0"/>
              <a:ea typeface="ＭＳ Ｐ明朝" charset="-128"/>
            </a:endParaRPr>
          </a:p>
          <a:p>
            <a:pPr eaLnBrk="1" hangingPunct="1">
              <a:lnSpc>
                <a:spcPct val="80000"/>
              </a:lnSpc>
              <a:spcBef>
                <a:spcPct val="0"/>
              </a:spcBef>
            </a:pPr>
            <a:r>
              <a:rPr lang="ja-JP" altLang="en-US" sz="1000" smtClean="0">
                <a:solidFill>
                  <a:schemeClr val="bg1"/>
                </a:solidFill>
                <a:latin typeface="Arial" charset="0"/>
                <a:ea typeface="ＭＳ Ｐ明朝" charset="-128"/>
              </a:rPr>
              <a:t>■取り扱い上の注意</a:t>
            </a:r>
          </a:p>
          <a:p>
            <a:pPr eaLnBrk="1" hangingPunct="1">
              <a:lnSpc>
                <a:spcPct val="80000"/>
              </a:lnSpc>
              <a:spcBef>
                <a:spcPct val="0"/>
              </a:spcBef>
            </a:pPr>
            <a:r>
              <a:rPr lang="ja-JP" altLang="en-US" sz="1000" smtClean="0">
                <a:solidFill>
                  <a:schemeClr val="bg1"/>
                </a:solidFill>
                <a:latin typeface="Arial" charset="0"/>
                <a:ea typeface="ＭＳ Ｐ明朝" charset="-128"/>
              </a:rPr>
              <a:t>必要があれば記載してください。</a:t>
            </a:r>
          </a:p>
          <a:p>
            <a:pPr eaLnBrk="1" hangingPunct="1">
              <a:lnSpc>
                <a:spcPct val="80000"/>
              </a:lnSpc>
              <a:spcBef>
                <a:spcPct val="0"/>
              </a:spcBef>
            </a:pPr>
            <a:endParaRPr lang="ja-JP" altLang="en-US" sz="1000" smtClean="0">
              <a:latin typeface="Arial" charset="0"/>
              <a:ea typeface="ＭＳ Ｐ明朝" charset="-128"/>
            </a:endParaRPr>
          </a:p>
          <a:p>
            <a:pPr eaLnBrk="1" hangingPunct="1">
              <a:lnSpc>
                <a:spcPct val="80000"/>
              </a:lnSpc>
              <a:spcBef>
                <a:spcPct val="0"/>
              </a:spcBef>
            </a:pPr>
            <a:r>
              <a:rPr lang="ja-JP" altLang="en-US" sz="1000" smtClean="0">
                <a:latin typeface="Arial" charset="0"/>
                <a:ea typeface="ＭＳ Ｐ明朝" charset="-128"/>
              </a:rPr>
              <a:t>■お問い合わせ先</a:t>
            </a:r>
          </a:p>
          <a:p>
            <a:pPr eaLnBrk="1" hangingPunct="1">
              <a:lnSpc>
                <a:spcPct val="80000"/>
              </a:lnSpc>
            </a:pPr>
            <a:r>
              <a:rPr lang="ja-JP" altLang="en-US" sz="1000" smtClean="0">
                <a:latin typeface="Arial" charset="0"/>
                <a:ea typeface="ＭＳ Ｐ明朝" charset="-128"/>
              </a:rPr>
              <a:t>製造元、開発元、発売元、販売代理店など適宜修正してください。</a:t>
            </a:r>
          </a:p>
          <a:p>
            <a:pPr eaLnBrk="1" hangingPunct="1">
              <a:lnSpc>
                <a:spcPct val="80000"/>
              </a:lnSpc>
            </a:pPr>
            <a:r>
              <a:rPr lang="ja-JP" altLang="en-US" sz="1000" smtClean="0">
                <a:latin typeface="Arial" charset="0"/>
                <a:ea typeface="ＭＳ Ｐ明朝" charset="-128"/>
              </a:rPr>
              <a:t>もっと詳しい情報などがあれば、ホームページアドレスを記載すると良いでしょう。</a:t>
            </a:r>
          </a:p>
          <a:p>
            <a:pPr eaLnBrk="1" hangingPunct="1">
              <a:lnSpc>
                <a:spcPct val="80000"/>
              </a:lnSpc>
            </a:pPr>
            <a:r>
              <a:rPr lang="ja-JP" altLang="en-US" sz="1000" smtClean="0">
                <a:latin typeface="Arial" charset="0"/>
                <a:ea typeface="ＭＳ Ｐ明朝" charset="-128"/>
              </a:rPr>
              <a:t>ロゴがあれば引き締まりますので、ロゴもセットで記載しましょう。</a:t>
            </a:r>
          </a:p>
          <a:p>
            <a:pPr eaLnBrk="1" hangingPunct="1">
              <a:lnSpc>
                <a:spcPct val="80000"/>
              </a:lnSpc>
            </a:pPr>
            <a:r>
              <a:rPr lang="ja-JP" altLang="en-US" sz="1000" smtClean="0">
                <a:latin typeface="Arial" charset="0"/>
                <a:ea typeface="ＭＳ Ｐ明朝" charset="-128"/>
              </a:rPr>
              <a:t>○○○○株式会社の○部分がカタカナの場合、株式会社の文字サイズを</a:t>
            </a:r>
            <a:r>
              <a:rPr lang="en-US" altLang="ja-JP" sz="1000" smtClean="0">
                <a:latin typeface="Arial" charset="0"/>
                <a:ea typeface="ＭＳ Ｐ明朝" charset="-128"/>
              </a:rPr>
              <a:t>1</a:t>
            </a:r>
            <a:r>
              <a:rPr lang="ja-JP" altLang="en-US" sz="1000" smtClean="0">
                <a:latin typeface="Arial" charset="0"/>
                <a:ea typeface="ＭＳ Ｐ明朝" charset="-128"/>
              </a:rPr>
              <a:t>～</a:t>
            </a:r>
            <a:r>
              <a:rPr lang="en-US" altLang="ja-JP" sz="1000" smtClean="0">
                <a:latin typeface="Arial" charset="0"/>
                <a:ea typeface="ＭＳ Ｐ明朝" charset="-128"/>
              </a:rPr>
              <a:t>2</a:t>
            </a:r>
            <a:r>
              <a:rPr lang="ja-JP" altLang="en-US" sz="1000" smtClean="0">
                <a:latin typeface="Arial" charset="0"/>
                <a:ea typeface="ＭＳ Ｐ明朝" charset="-128"/>
              </a:rPr>
              <a:t>ポイント下げましょう。カタカナの方が小さいのでバランスが整います。</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44563" y="1749425"/>
            <a:ext cx="5672137" cy="3724275"/>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944563" y="5616575"/>
            <a:ext cx="5672137" cy="258127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FF46262-E01D-458A-92D0-42CD32608132}" type="slidenum">
              <a:rPr lang="en-US" altLang="ja-JP"/>
              <a:pPr>
                <a:defRPr/>
              </a:pPr>
              <a:t>‹#›</a:t>
            </a:fld>
            <a:endParaRPr lang="en-US" altLang="ja-JP"/>
          </a:p>
        </p:txBody>
      </p:sp>
    </p:spTree>
    <p:extLst>
      <p:ext uri="{BB962C8B-B14F-4D97-AF65-F5344CB8AC3E}">
        <p14:creationId xmlns:p14="http://schemas.microsoft.com/office/powerpoint/2010/main" val="1736484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5B0A78C-1553-43FD-960A-B00CAFED79F2}" type="slidenum">
              <a:rPr lang="en-US" altLang="ja-JP"/>
              <a:pPr>
                <a:defRPr/>
              </a:pPr>
              <a:t>‹#›</a:t>
            </a:fld>
            <a:endParaRPr lang="en-US" altLang="ja-JP"/>
          </a:p>
        </p:txBody>
      </p:sp>
    </p:spTree>
    <p:extLst>
      <p:ext uri="{BB962C8B-B14F-4D97-AF65-F5344CB8AC3E}">
        <p14:creationId xmlns:p14="http://schemas.microsoft.com/office/powerpoint/2010/main" val="858951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483225" y="428625"/>
            <a:ext cx="1700213" cy="9123363"/>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377825" y="428625"/>
            <a:ext cx="4953000" cy="912336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E1941F3-0F02-48C4-AFAB-1BF024EA56DF}" type="slidenum">
              <a:rPr lang="en-US" altLang="ja-JP"/>
              <a:pPr>
                <a:defRPr/>
              </a:pPr>
              <a:t>‹#›</a:t>
            </a:fld>
            <a:endParaRPr lang="en-US" altLang="ja-JP"/>
          </a:p>
        </p:txBody>
      </p:sp>
    </p:spTree>
    <p:extLst>
      <p:ext uri="{BB962C8B-B14F-4D97-AF65-F5344CB8AC3E}">
        <p14:creationId xmlns:p14="http://schemas.microsoft.com/office/powerpoint/2010/main" val="1929302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0465F6F-2F89-43A1-B15B-F735CA9C28B0}" type="slidenum">
              <a:rPr lang="en-US" altLang="ja-JP"/>
              <a:pPr>
                <a:defRPr/>
              </a:pPr>
              <a:t>‹#›</a:t>
            </a:fld>
            <a:endParaRPr lang="en-US" altLang="ja-JP"/>
          </a:p>
        </p:txBody>
      </p:sp>
    </p:spTree>
    <p:extLst>
      <p:ext uri="{BB962C8B-B14F-4D97-AF65-F5344CB8AC3E}">
        <p14:creationId xmlns:p14="http://schemas.microsoft.com/office/powerpoint/2010/main" val="1399171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15938" y="2665413"/>
            <a:ext cx="6521450" cy="4448175"/>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515938" y="7156450"/>
            <a:ext cx="6521450" cy="2338388"/>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1DA8CB5-BA8D-4FB5-97E4-F1AAAE0018A8}" type="slidenum">
              <a:rPr lang="en-US" altLang="ja-JP"/>
              <a:pPr>
                <a:defRPr/>
              </a:pPr>
              <a:t>‹#›</a:t>
            </a:fld>
            <a:endParaRPr lang="en-US" altLang="ja-JP"/>
          </a:p>
        </p:txBody>
      </p:sp>
    </p:spTree>
    <p:extLst>
      <p:ext uri="{BB962C8B-B14F-4D97-AF65-F5344CB8AC3E}">
        <p14:creationId xmlns:p14="http://schemas.microsoft.com/office/powerpoint/2010/main" val="1658986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377825" y="2495550"/>
            <a:ext cx="3325813" cy="70564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3856038" y="2495550"/>
            <a:ext cx="3327400" cy="70564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C39646C-C3C0-43E7-9ED2-33CE2BAE63C5}" type="slidenum">
              <a:rPr lang="en-US" altLang="ja-JP"/>
              <a:pPr>
                <a:defRPr/>
              </a:pPr>
              <a:t>‹#›</a:t>
            </a:fld>
            <a:endParaRPr lang="en-US" altLang="ja-JP"/>
          </a:p>
        </p:txBody>
      </p:sp>
    </p:spTree>
    <p:extLst>
      <p:ext uri="{BB962C8B-B14F-4D97-AF65-F5344CB8AC3E}">
        <p14:creationId xmlns:p14="http://schemas.microsoft.com/office/powerpoint/2010/main" val="1526072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20700" y="569913"/>
            <a:ext cx="6521450" cy="2066925"/>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520700" y="2620963"/>
            <a:ext cx="3198813" cy="1285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520700" y="3906838"/>
            <a:ext cx="3198813" cy="574516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3827463" y="2620963"/>
            <a:ext cx="3214687" cy="1285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3827463" y="3906838"/>
            <a:ext cx="3214687" cy="574516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FC6381E2-63F5-420D-8BDA-55AEE4582EE9}" type="slidenum">
              <a:rPr lang="en-US" altLang="ja-JP"/>
              <a:pPr>
                <a:defRPr/>
              </a:pPr>
              <a:t>‹#›</a:t>
            </a:fld>
            <a:endParaRPr lang="en-US" altLang="ja-JP"/>
          </a:p>
        </p:txBody>
      </p:sp>
    </p:spTree>
    <p:extLst>
      <p:ext uri="{BB962C8B-B14F-4D97-AF65-F5344CB8AC3E}">
        <p14:creationId xmlns:p14="http://schemas.microsoft.com/office/powerpoint/2010/main" val="35397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637330DF-A2AD-498F-80ED-2D516F3D1449}" type="slidenum">
              <a:rPr lang="en-US" altLang="ja-JP"/>
              <a:pPr>
                <a:defRPr/>
              </a:pPr>
              <a:t>‹#›</a:t>
            </a:fld>
            <a:endParaRPr lang="en-US" altLang="ja-JP"/>
          </a:p>
        </p:txBody>
      </p:sp>
    </p:spTree>
    <p:extLst>
      <p:ext uri="{BB962C8B-B14F-4D97-AF65-F5344CB8AC3E}">
        <p14:creationId xmlns:p14="http://schemas.microsoft.com/office/powerpoint/2010/main" val="615518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85241EA7-FC9E-42DA-950F-D5CEB73AA757}" type="slidenum">
              <a:rPr lang="en-US" altLang="ja-JP"/>
              <a:pPr>
                <a:defRPr/>
              </a:pPr>
              <a:t>‹#›</a:t>
            </a:fld>
            <a:endParaRPr lang="en-US" altLang="ja-JP"/>
          </a:p>
        </p:txBody>
      </p:sp>
    </p:spTree>
    <p:extLst>
      <p:ext uri="{BB962C8B-B14F-4D97-AF65-F5344CB8AC3E}">
        <p14:creationId xmlns:p14="http://schemas.microsoft.com/office/powerpoint/2010/main" val="1847746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20700" y="712788"/>
            <a:ext cx="2438400" cy="249555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214688" y="1539875"/>
            <a:ext cx="3827462" cy="7599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520700" y="3208338"/>
            <a:ext cx="2438400" cy="5943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21B893D-64DB-4442-A653-300A5AB9872B}" type="slidenum">
              <a:rPr lang="en-US" altLang="ja-JP"/>
              <a:pPr>
                <a:defRPr/>
              </a:pPr>
              <a:t>‹#›</a:t>
            </a:fld>
            <a:endParaRPr lang="en-US" altLang="ja-JP"/>
          </a:p>
        </p:txBody>
      </p:sp>
    </p:spTree>
    <p:extLst>
      <p:ext uri="{BB962C8B-B14F-4D97-AF65-F5344CB8AC3E}">
        <p14:creationId xmlns:p14="http://schemas.microsoft.com/office/powerpoint/2010/main" val="157132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20700" y="712788"/>
            <a:ext cx="2438400" cy="249555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214688" y="1539875"/>
            <a:ext cx="3827462" cy="7599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520700" y="3208338"/>
            <a:ext cx="2438400" cy="5943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DDD96C33-04B7-4D84-8781-EF44398B8C03}" type="slidenum">
              <a:rPr lang="en-US" altLang="ja-JP"/>
              <a:pPr>
                <a:defRPr/>
              </a:pPr>
              <a:t>‹#›</a:t>
            </a:fld>
            <a:endParaRPr lang="en-US" altLang="ja-JP"/>
          </a:p>
        </p:txBody>
      </p:sp>
    </p:spTree>
    <p:extLst>
      <p:ext uri="{BB962C8B-B14F-4D97-AF65-F5344CB8AC3E}">
        <p14:creationId xmlns:p14="http://schemas.microsoft.com/office/powerpoint/2010/main" val="247503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77825" y="428625"/>
            <a:ext cx="6805613"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377825" y="2495550"/>
            <a:ext cx="6805613" cy="705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377825" y="9737725"/>
            <a:ext cx="1765300" cy="7429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latin typeface="Arial" panose="020B0604020202020204" pitchFamily="34"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2582863" y="9737725"/>
            <a:ext cx="2395537" cy="7429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latin typeface="Arial" panose="020B0604020202020204" pitchFamily="34"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5418138" y="9737725"/>
            <a:ext cx="1765300" cy="7429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ea typeface="ＭＳ Ｐゴシック" pitchFamily="50" charset="-128"/>
              </a:defRPr>
            </a:lvl1pPr>
          </a:lstStyle>
          <a:p>
            <a:pPr>
              <a:defRPr/>
            </a:pPr>
            <a:fld id="{69D78FD7-F28A-427B-9C5A-644EF37BECC1}"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notesSlide" Target="../notesSlides/notesSlide2.xml"/><Relationship Id="rId16"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18"/>
          <p:cNvSpPr>
            <a:spLocks noChangeArrowheads="1"/>
          </p:cNvSpPr>
          <p:nvPr/>
        </p:nvSpPr>
        <p:spPr bwMode="auto">
          <a:xfrm>
            <a:off x="180975" y="7610475"/>
            <a:ext cx="7199313" cy="2952750"/>
          </a:xfrm>
          <a:prstGeom prst="roundRect">
            <a:avLst>
              <a:gd name="adj" fmla="val 3926"/>
            </a:avLst>
          </a:prstGeom>
          <a:solidFill>
            <a:srgbClr val="FFCC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2051" name="Text Box 10"/>
          <p:cNvSpPr txBox="1">
            <a:spLocks noChangeArrowheads="1"/>
          </p:cNvSpPr>
          <p:nvPr/>
        </p:nvSpPr>
        <p:spPr bwMode="auto">
          <a:xfrm>
            <a:off x="439738" y="4376738"/>
            <a:ext cx="6765925" cy="1570037"/>
          </a:xfrm>
          <a:prstGeom prst="rect">
            <a:avLst/>
          </a:prstGeom>
          <a:solidFill>
            <a:schemeClr val="bg1">
              <a:lumMod val="95000"/>
            </a:schemeClr>
          </a:solidFill>
          <a:ln>
            <a:solidFill>
              <a:schemeClr val="accent1"/>
            </a:solidFill>
          </a:ln>
          <a:effectLst>
            <a:outerShdw dist="35921" dir="2700000" algn="ctr" rotWithShape="0">
              <a:srgbClr val="C0C0C0">
                <a:alpha val="50000"/>
              </a:srgbClr>
            </a:outerShdw>
          </a:effectLst>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defRPr/>
            </a:pPr>
            <a:r>
              <a:rPr lang="ja-JP" altLang="en-US" sz="1200" b="1" dirty="0" smtClean="0">
                <a:solidFill>
                  <a:srgbClr val="0070C0"/>
                </a:solidFill>
                <a:ea typeface="メイリオ" pitchFamily="50" charset="-128"/>
                <a:cs typeface="メイリオ" pitchFamily="50" charset="-128"/>
              </a:rPr>
              <a:t>Ｑ：「 パソコンリサイクルって儲かりますか？ 」</a:t>
            </a:r>
            <a:r>
              <a:rPr lang="en-US" altLang="ja-JP" sz="1200" b="1" dirty="0" smtClean="0">
                <a:solidFill>
                  <a:srgbClr val="0070C0"/>
                </a:solidFill>
                <a:ea typeface="メイリオ" pitchFamily="50" charset="-128"/>
                <a:cs typeface="メイリオ" pitchFamily="50" charset="-128"/>
              </a:rPr>
              <a:t/>
            </a:r>
            <a:br>
              <a:rPr lang="en-US" altLang="ja-JP" sz="1200" b="1" dirty="0" smtClean="0">
                <a:solidFill>
                  <a:srgbClr val="0070C0"/>
                </a:solidFill>
                <a:ea typeface="メイリオ" pitchFamily="50" charset="-128"/>
                <a:cs typeface="メイリオ" pitchFamily="50" charset="-128"/>
              </a:rPr>
            </a:br>
            <a:endParaRPr lang="en-US" altLang="ja-JP" sz="1200" b="1" dirty="0" smtClean="0">
              <a:solidFill>
                <a:srgbClr val="0070C0"/>
              </a:solidFill>
              <a:ea typeface="メイリオ" pitchFamily="50" charset="-128"/>
              <a:cs typeface="メイリオ" pitchFamily="50" charset="-128"/>
            </a:endParaRPr>
          </a:p>
          <a:p>
            <a:pPr eaLnBrk="1" hangingPunct="1">
              <a:spcBef>
                <a:spcPct val="0"/>
              </a:spcBef>
              <a:buFontTx/>
              <a:buNone/>
              <a:defRPr/>
            </a:pPr>
            <a:r>
              <a:rPr lang="ja-JP" altLang="en-US" sz="1200" b="1" dirty="0" smtClean="0">
                <a:solidFill>
                  <a:srgbClr val="FF6600"/>
                </a:solidFill>
                <a:ea typeface="メイリオ" pitchFamily="50" charset="-128"/>
                <a:cs typeface="メイリオ" pitchFamily="50" charset="-128"/>
              </a:rPr>
              <a:t>Ａ：「 魔法のツールがあって、もっと簡単にマザーボード電子基板から、金、銀、銅 、等の</a:t>
            </a:r>
            <a:endParaRPr lang="en-US" altLang="ja-JP" sz="1200" b="1" dirty="0" smtClean="0">
              <a:solidFill>
                <a:srgbClr val="FF6600"/>
              </a:solidFill>
              <a:ea typeface="メイリオ" pitchFamily="50" charset="-128"/>
              <a:cs typeface="メイリオ" pitchFamily="50" charset="-128"/>
            </a:endParaRPr>
          </a:p>
          <a:p>
            <a:pPr eaLnBrk="1" hangingPunct="1">
              <a:spcBef>
                <a:spcPct val="0"/>
              </a:spcBef>
              <a:buFontTx/>
              <a:buNone/>
              <a:defRPr/>
            </a:pPr>
            <a:r>
              <a:rPr lang="en-US" altLang="ja-JP" sz="1200" b="1" dirty="0">
                <a:solidFill>
                  <a:srgbClr val="FF6600"/>
                </a:solidFill>
                <a:ea typeface="メイリオ" pitchFamily="50" charset="-128"/>
                <a:cs typeface="メイリオ" pitchFamily="50" charset="-128"/>
              </a:rPr>
              <a:t> </a:t>
            </a:r>
            <a:r>
              <a:rPr lang="en-US" altLang="ja-JP" sz="1200" b="1" dirty="0" smtClean="0">
                <a:solidFill>
                  <a:srgbClr val="FF6600"/>
                </a:solidFill>
                <a:ea typeface="メイリオ" pitchFamily="50" charset="-128"/>
                <a:cs typeface="メイリオ" pitchFamily="50" charset="-128"/>
              </a:rPr>
              <a:t>        </a:t>
            </a:r>
            <a:r>
              <a:rPr lang="ja-JP" altLang="en-US" sz="1200" b="1" dirty="0" smtClean="0">
                <a:solidFill>
                  <a:srgbClr val="FF6600"/>
                </a:solidFill>
                <a:ea typeface="メイリオ" pitchFamily="50" charset="-128"/>
                <a:cs typeface="メイリオ" pitchFamily="50" charset="-128"/>
              </a:rPr>
              <a:t>高価な金属を取り出せれば儲かります。　</a:t>
            </a:r>
            <a:endParaRPr lang="en-US" altLang="ja-JP" sz="1200" b="1" dirty="0" smtClean="0">
              <a:solidFill>
                <a:srgbClr val="FF6600"/>
              </a:solidFill>
              <a:ea typeface="メイリオ" pitchFamily="50" charset="-128"/>
              <a:cs typeface="メイリオ" pitchFamily="50" charset="-128"/>
            </a:endParaRPr>
          </a:p>
          <a:p>
            <a:pPr eaLnBrk="1" hangingPunct="1">
              <a:spcBef>
                <a:spcPct val="0"/>
              </a:spcBef>
              <a:buFontTx/>
              <a:buNone/>
              <a:defRPr/>
            </a:pPr>
            <a:r>
              <a:rPr lang="ja-JP" altLang="en-US" sz="1200" b="1" dirty="0">
                <a:solidFill>
                  <a:srgbClr val="FF6600"/>
                </a:solidFill>
                <a:ea typeface="メイリオ" pitchFamily="50" charset="-128"/>
                <a:cs typeface="メイリオ" pitchFamily="50" charset="-128"/>
              </a:rPr>
              <a:t>　</a:t>
            </a:r>
            <a:r>
              <a:rPr lang="ja-JP" altLang="en-US" sz="1200" b="1" dirty="0" smtClean="0">
                <a:solidFill>
                  <a:srgbClr val="FF6600"/>
                </a:solidFill>
                <a:ea typeface="メイリオ" pitchFamily="50" charset="-128"/>
                <a:cs typeface="メイリオ" pitchFamily="50" charset="-128"/>
              </a:rPr>
              <a:t>　  例えばＣＰＵユニットを分離するんですが、手間がかかるんです！」</a:t>
            </a:r>
            <a:endParaRPr lang="en-US" altLang="ja-JP" sz="1200" b="1" dirty="0" smtClean="0">
              <a:solidFill>
                <a:srgbClr val="FF6600"/>
              </a:solidFill>
              <a:ea typeface="メイリオ" pitchFamily="50" charset="-128"/>
              <a:cs typeface="メイリオ" pitchFamily="50" charset="-128"/>
            </a:endParaRPr>
          </a:p>
          <a:p>
            <a:pPr eaLnBrk="1" hangingPunct="1">
              <a:spcBef>
                <a:spcPct val="0"/>
              </a:spcBef>
              <a:buFontTx/>
              <a:buNone/>
              <a:defRPr/>
            </a:pPr>
            <a:r>
              <a:rPr lang="en-US" altLang="ja-JP" sz="1200" b="1" dirty="0" smtClean="0">
                <a:solidFill>
                  <a:srgbClr val="0070C0"/>
                </a:solidFill>
                <a:ea typeface="メイリオ" pitchFamily="50" charset="-128"/>
                <a:cs typeface="メイリオ" pitchFamily="50" charset="-128"/>
              </a:rPr>
              <a:t/>
            </a:r>
            <a:br>
              <a:rPr lang="en-US" altLang="ja-JP" sz="1200" b="1" dirty="0" smtClean="0">
                <a:solidFill>
                  <a:srgbClr val="0070C0"/>
                </a:solidFill>
                <a:ea typeface="メイリオ" pitchFamily="50" charset="-128"/>
                <a:cs typeface="メイリオ" pitchFamily="50" charset="-128"/>
              </a:rPr>
            </a:br>
            <a:r>
              <a:rPr lang="ja-JP" altLang="en-US" sz="1200" b="1" dirty="0" smtClean="0">
                <a:solidFill>
                  <a:srgbClr val="0070C0"/>
                </a:solidFill>
                <a:ea typeface="メイリオ" pitchFamily="50" charset="-128"/>
                <a:cs typeface="メイリオ" pitchFamily="50" charset="-128"/>
              </a:rPr>
              <a:t>　　そこで、日東造機の技術・先進設備から新発想の都市鉱山発掘ツール、</a:t>
            </a:r>
            <a:r>
              <a:rPr lang="ja-JP" altLang="en-US" sz="1200" b="1" dirty="0" smtClean="0">
                <a:solidFill>
                  <a:srgbClr val="FF0000"/>
                </a:solidFill>
                <a:ea typeface="メイリオ" pitchFamily="50" charset="-128"/>
                <a:cs typeface="メイリオ" pitchFamily="50" charset="-128"/>
              </a:rPr>
              <a:t>あったら“いいね”</a:t>
            </a:r>
            <a:endParaRPr lang="en-US" altLang="ja-JP" sz="1200" b="1" dirty="0" smtClean="0">
              <a:solidFill>
                <a:srgbClr val="FF0000"/>
              </a:solidFill>
              <a:ea typeface="メイリオ" pitchFamily="50" charset="-128"/>
              <a:cs typeface="メイリオ" pitchFamily="50" charset="-128"/>
            </a:endParaRPr>
          </a:p>
          <a:p>
            <a:pPr eaLnBrk="1" hangingPunct="1">
              <a:spcBef>
                <a:spcPct val="0"/>
              </a:spcBef>
              <a:buFontTx/>
              <a:buNone/>
              <a:defRPr/>
            </a:pPr>
            <a:r>
              <a:rPr lang="ja-JP" altLang="en-US" sz="1200" b="1" dirty="0">
                <a:solidFill>
                  <a:srgbClr val="FF3300"/>
                </a:solidFill>
                <a:ea typeface="メイリオ" pitchFamily="50" charset="-128"/>
                <a:cs typeface="メイリオ" pitchFamily="50" charset="-128"/>
              </a:rPr>
              <a:t>　</a:t>
            </a:r>
            <a:r>
              <a:rPr lang="ja-JP" altLang="en-US" sz="1200" b="1" dirty="0" smtClean="0">
                <a:solidFill>
                  <a:srgbClr val="FF3300"/>
                </a:solidFill>
                <a:ea typeface="メイリオ" pitchFamily="50" charset="-128"/>
                <a:cs typeface="メイリオ" pitchFamily="50" charset="-128"/>
              </a:rPr>
              <a:t>　</a:t>
            </a:r>
            <a:r>
              <a:rPr lang="ja-JP" altLang="en-US" sz="1200" b="1" dirty="0" smtClean="0">
                <a:solidFill>
                  <a:srgbClr val="FF0000"/>
                </a:solidFill>
                <a:ea typeface="メイリオ" pitchFamily="50" charset="-128"/>
                <a:cs typeface="メイリオ" pitchFamily="50" charset="-128"/>
              </a:rPr>
              <a:t>シリーズ</a:t>
            </a:r>
            <a:r>
              <a:rPr lang="ja-JP" altLang="en-US" sz="1200" b="1" dirty="0" smtClean="0">
                <a:solidFill>
                  <a:srgbClr val="0070C0"/>
                </a:solidFill>
                <a:ea typeface="メイリオ" pitchFamily="50" charset="-128"/>
                <a:cs typeface="メイリオ" pitchFamily="50" charset="-128"/>
              </a:rPr>
              <a:t>ＨＯＲＵＫＡＭＵ（＊ホルカム）ＨＫ－１Ｖが誕生しました。</a:t>
            </a:r>
          </a:p>
        </p:txBody>
      </p:sp>
      <p:sp>
        <p:nvSpPr>
          <p:cNvPr id="2052" name="Text Box 13"/>
          <p:cNvSpPr txBox="1">
            <a:spLocks noChangeArrowheads="1"/>
          </p:cNvSpPr>
          <p:nvPr/>
        </p:nvSpPr>
        <p:spPr bwMode="auto">
          <a:xfrm>
            <a:off x="3348038" y="1008063"/>
            <a:ext cx="3024187" cy="461962"/>
          </a:xfrm>
          <a:prstGeom prst="rect">
            <a:avLst/>
          </a:prstGeom>
          <a:solidFill>
            <a:schemeClr val="bg1"/>
          </a:solidFill>
          <a:ln>
            <a:solidFill>
              <a:schemeClr val="accent1"/>
            </a:solidFill>
          </a:ln>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defRPr/>
            </a:pPr>
            <a:r>
              <a:rPr lang="ja-JP" altLang="en-US" sz="1600" b="1" dirty="0" smtClean="0">
                <a:solidFill>
                  <a:schemeClr val="tx2">
                    <a:lumMod val="75000"/>
                    <a:lumOff val="25000"/>
                  </a:schemeClr>
                </a:solidFill>
                <a:ea typeface="メイリオ" pitchFamily="50" charset="-128"/>
                <a:cs typeface="メイリオ" pitchFamily="50" charset="-128"/>
              </a:rPr>
              <a:t>ＣＰＵ分離装置　</a:t>
            </a:r>
            <a:r>
              <a:rPr lang="en-US" altLang="ja-JP" sz="2400" b="1" dirty="0" smtClean="0">
                <a:solidFill>
                  <a:schemeClr val="tx2">
                    <a:lumMod val="75000"/>
                    <a:lumOff val="25000"/>
                  </a:schemeClr>
                </a:solidFill>
                <a:ea typeface="メイリオ" pitchFamily="50" charset="-128"/>
                <a:cs typeface="メイリオ" pitchFamily="50" charset="-128"/>
              </a:rPr>
              <a:t>HK-1V</a:t>
            </a:r>
            <a:endParaRPr lang="ja-JP" altLang="en-US" sz="2400" b="1" dirty="0" smtClean="0">
              <a:solidFill>
                <a:schemeClr val="tx2">
                  <a:lumMod val="75000"/>
                  <a:lumOff val="25000"/>
                </a:schemeClr>
              </a:solidFill>
              <a:ea typeface="メイリオ" pitchFamily="50" charset="-128"/>
              <a:cs typeface="メイリオ" pitchFamily="50" charset="-128"/>
            </a:endParaRPr>
          </a:p>
        </p:txBody>
      </p:sp>
      <p:sp>
        <p:nvSpPr>
          <p:cNvPr id="2053" name="Text Box 14"/>
          <p:cNvSpPr txBox="1">
            <a:spLocks noChangeArrowheads="1"/>
          </p:cNvSpPr>
          <p:nvPr/>
        </p:nvSpPr>
        <p:spPr bwMode="auto">
          <a:xfrm>
            <a:off x="828675" y="2914650"/>
            <a:ext cx="6376988"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120000"/>
              </a:lnSpc>
              <a:spcBef>
                <a:spcPct val="0"/>
              </a:spcBef>
              <a:buFontTx/>
              <a:buNone/>
            </a:pPr>
            <a:r>
              <a:rPr lang="en-US" altLang="ja-JP" sz="1200"/>
              <a:t> </a:t>
            </a:r>
          </a:p>
        </p:txBody>
      </p:sp>
      <p:sp>
        <p:nvSpPr>
          <p:cNvPr id="2054" name="AutoShape 19"/>
          <p:cNvSpPr>
            <a:spLocks noChangeArrowheads="1"/>
          </p:cNvSpPr>
          <p:nvPr/>
        </p:nvSpPr>
        <p:spPr bwMode="auto">
          <a:xfrm>
            <a:off x="180975" y="7578725"/>
            <a:ext cx="7199313" cy="144463"/>
          </a:xfrm>
          <a:prstGeom prst="roundRect">
            <a:avLst>
              <a:gd name="adj" fmla="val 23625"/>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800" dirty="0"/>
              <a:t>HORUKAMU</a:t>
            </a:r>
          </a:p>
          <a:p>
            <a:pPr eaLnBrk="1" hangingPunct="1">
              <a:spcBef>
                <a:spcPct val="0"/>
              </a:spcBef>
              <a:buFontTx/>
              <a:buNone/>
            </a:pPr>
            <a:r>
              <a:rPr lang="en-US" altLang="ja-JP" sz="1800" dirty="0"/>
              <a:t> </a:t>
            </a:r>
            <a:endParaRPr lang="ja-JP" altLang="en-US" sz="1800" dirty="0"/>
          </a:p>
        </p:txBody>
      </p:sp>
      <p:sp>
        <p:nvSpPr>
          <p:cNvPr id="2055" name="Rectangle 20"/>
          <p:cNvSpPr>
            <a:spLocks noChangeArrowheads="1"/>
          </p:cNvSpPr>
          <p:nvPr/>
        </p:nvSpPr>
        <p:spPr bwMode="auto">
          <a:xfrm>
            <a:off x="180975" y="7434263"/>
            <a:ext cx="7199313" cy="288925"/>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2056" name="Oval 22"/>
          <p:cNvSpPr>
            <a:spLocks noChangeArrowheads="1"/>
          </p:cNvSpPr>
          <p:nvPr/>
        </p:nvSpPr>
        <p:spPr bwMode="auto">
          <a:xfrm rot="10800000">
            <a:off x="355600" y="7812087"/>
            <a:ext cx="300038" cy="300037"/>
          </a:xfrm>
          <a:prstGeom prst="ellipse">
            <a:avLst/>
          </a:prstGeom>
          <a:gradFill rotWithShape="1">
            <a:gsLst>
              <a:gs pos="0">
                <a:srgbClr val="FF0000"/>
              </a:gs>
              <a:gs pos="100000">
                <a:srgbClr val="FF99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2057" name="Oval 32"/>
          <p:cNvSpPr>
            <a:spLocks noChangeArrowheads="1"/>
          </p:cNvSpPr>
          <p:nvPr/>
        </p:nvSpPr>
        <p:spPr bwMode="auto">
          <a:xfrm rot="10800000">
            <a:off x="396868" y="9174596"/>
            <a:ext cx="287344" cy="317968"/>
          </a:xfrm>
          <a:prstGeom prst="ellipse">
            <a:avLst/>
          </a:prstGeom>
          <a:gradFill rotWithShape="1">
            <a:gsLst>
              <a:gs pos="0">
                <a:srgbClr val="FF0000"/>
              </a:gs>
              <a:gs pos="100000">
                <a:srgbClr val="FF99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2058" name="Oval 38"/>
          <p:cNvSpPr>
            <a:spLocks noChangeArrowheads="1"/>
          </p:cNvSpPr>
          <p:nvPr/>
        </p:nvSpPr>
        <p:spPr bwMode="auto">
          <a:xfrm rot="10800000">
            <a:off x="3779838" y="7813675"/>
            <a:ext cx="300037" cy="298450"/>
          </a:xfrm>
          <a:prstGeom prst="ellipse">
            <a:avLst/>
          </a:prstGeom>
          <a:gradFill rotWithShape="1">
            <a:gsLst>
              <a:gs pos="0">
                <a:srgbClr val="FF0000"/>
              </a:gs>
              <a:gs pos="100000">
                <a:srgbClr val="FF99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2059" name="Oval 41"/>
          <p:cNvSpPr>
            <a:spLocks noChangeArrowheads="1"/>
          </p:cNvSpPr>
          <p:nvPr/>
        </p:nvSpPr>
        <p:spPr bwMode="auto">
          <a:xfrm rot="10800000">
            <a:off x="3835793" y="9200263"/>
            <a:ext cx="277813" cy="268377"/>
          </a:xfrm>
          <a:prstGeom prst="ellipse">
            <a:avLst/>
          </a:prstGeom>
          <a:gradFill rotWithShape="1">
            <a:gsLst>
              <a:gs pos="0">
                <a:srgbClr val="FF0000"/>
              </a:gs>
              <a:gs pos="100000">
                <a:srgbClr val="FF99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2060" name="Text Box 47"/>
          <p:cNvSpPr txBox="1">
            <a:spLocks noChangeArrowheads="1"/>
          </p:cNvSpPr>
          <p:nvPr/>
        </p:nvSpPr>
        <p:spPr bwMode="auto">
          <a:xfrm>
            <a:off x="684212" y="7813675"/>
            <a:ext cx="3248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400" b="1" dirty="0" smtClean="0">
                <a:solidFill>
                  <a:srgbClr val="FF3300"/>
                </a:solidFill>
                <a:ea typeface="メイリオ" pitchFamily="50" charset="-128"/>
                <a:cs typeface="メイリオ" pitchFamily="50" charset="-128"/>
              </a:rPr>
              <a:t>パソコンリサイクル</a:t>
            </a:r>
            <a:r>
              <a:rPr lang="ja-JP" altLang="en-US" sz="1400" b="1" dirty="0">
                <a:solidFill>
                  <a:srgbClr val="FF3300"/>
                </a:solidFill>
                <a:ea typeface="メイリオ" pitchFamily="50" charset="-128"/>
                <a:cs typeface="メイリオ" pitchFamily="50" charset="-128"/>
              </a:rPr>
              <a:t>高効率化ツール</a:t>
            </a:r>
          </a:p>
        </p:txBody>
      </p:sp>
      <p:sp>
        <p:nvSpPr>
          <p:cNvPr id="2061" name="Text Box 48"/>
          <p:cNvSpPr txBox="1">
            <a:spLocks noChangeArrowheads="1"/>
          </p:cNvSpPr>
          <p:nvPr/>
        </p:nvSpPr>
        <p:spPr bwMode="auto">
          <a:xfrm>
            <a:off x="4095749" y="7813675"/>
            <a:ext cx="35909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400" b="1" dirty="0">
                <a:solidFill>
                  <a:srgbClr val="FF3300"/>
                </a:solidFill>
                <a:ea typeface="メイリオ" pitchFamily="50" charset="-128"/>
                <a:cs typeface="メイリオ" pitchFamily="50" charset="-128"/>
              </a:rPr>
              <a:t>日東造機の技術</a:t>
            </a:r>
            <a:r>
              <a:rPr lang="en-US" altLang="ja-JP" sz="1400" b="1" dirty="0">
                <a:solidFill>
                  <a:srgbClr val="FF3300"/>
                </a:solidFill>
                <a:ea typeface="メイリオ" pitchFamily="50" charset="-128"/>
                <a:cs typeface="メイリオ" pitchFamily="50" charset="-128"/>
              </a:rPr>
              <a:t>/</a:t>
            </a:r>
            <a:r>
              <a:rPr lang="ja-JP" altLang="en-US" sz="1400" b="1" dirty="0">
                <a:solidFill>
                  <a:srgbClr val="FF3300"/>
                </a:solidFill>
                <a:ea typeface="メイリオ" pitchFamily="50" charset="-128"/>
                <a:cs typeface="メイリオ" pitchFamily="50" charset="-128"/>
              </a:rPr>
              <a:t>先進設備から生まれた</a:t>
            </a:r>
            <a:r>
              <a:rPr lang="en-US" altLang="ja-JP" sz="1400" b="1" dirty="0">
                <a:solidFill>
                  <a:srgbClr val="FF3300"/>
                </a:solidFill>
                <a:ea typeface="メイリオ" pitchFamily="50" charset="-128"/>
                <a:cs typeface="メイリオ" pitchFamily="50" charset="-128"/>
              </a:rPr>
              <a:t> </a:t>
            </a:r>
            <a:endParaRPr lang="ja-JP" altLang="en-US" sz="1400" b="1" dirty="0">
              <a:solidFill>
                <a:srgbClr val="FF3300"/>
              </a:solidFill>
              <a:ea typeface="メイリオ" pitchFamily="50" charset="-128"/>
              <a:cs typeface="メイリオ" pitchFamily="50" charset="-128"/>
            </a:endParaRPr>
          </a:p>
        </p:txBody>
      </p:sp>
      <p:sp>
        <p:nvSpPr>
          <p:cNvPr id="2062" name="Text Box 49"/>
          <p:cNvSpPr txBox="1">
            <a:spLocks noChangeArrowheads="1"/>
          </p:cNvSpPr>
          <p:nvPr/>
        </p:nvSpPr>
        <p:spPr bwMode="auto">
          <a:xfrm>
            <a:off x="684213" y="9225945"/>
            <a:ext cx="175075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400" b="1" dirty="0" smtClean="0">
                <a:solidFill>
                  <a:srgbClr val="FF3300"/>
                </a:solidFill>
                <a:ea typeface="メイリオ" pitchFamily="50" charset="-128"/>
                <a:cs typeface="メイリオ" pitchFamily="50" charset="-128"/>
              </a:rPr>
              <a:t> ポータブル</a:t>
            </a:r>
            <a:endParaRPr lang="ja-JP" altLang="en-US" sz="1400" b="1" dirty="0">
              <a:solidFill>
                <a:srgbClr val="FF3300"/>
              </a:solidFill>
              <a:ea typeface="メイリオ" pitchFamily="50" charset="-128"/>
              <a:cs typeface="メイリオ" pitchFamily="50" charset="-128"/>
            </a:endParaRPr>
          </a:p>
        </p:txBody>
      </p:sp>
      <p:sp>
        <p:nvSpPr>
          <p:cNvPr id="2063" name="Text Box 50"/>
          <p:cNvSpPr txBox="1">
            <a:spLocks noChangeArrowheads="1"/>
          </p:cNvSpPr>
          <p:nvPr/>
        </p:nvSpPr>
        <p:spPr bwMode="auto">
          <a:xfrm>
            <a:off x="4197582" y="9201150"/>
            <a:ext cx="3498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400" b="1" dirty="0" smtClean="0">
                <a:solidFill>
                  <a:srgbClr val="FF3300"/>
                </a:solidFill>
                <a:ea typeface="メイリオ" pitchFamily="50" charset="-128"/>
                <a:cs typeface="メイリオ" pitchFamily="50" charset="-128"/>
              </a:rPr>
              <a:t>安全・簡便・手軽</a:t>
            </a:r>
            <a:r>
              <a:rPr lang="ja-JP" altLang="en-US" sz="1400" b="1" dirty="0">
                <a:solidFill>
                  <a:srgbClr val="FF3300"/>
                </a:solidFill>
                <a:ea typeface="メイリオ" pitchFamily="50" charset="-128"/>
                <a:cs typeface="メイリオ" pitchFamily="50" charset="-128"/>
              </a:rPr>
              <a:t>に使える手動式</a:t>
            </a:r>
          </a:p>
        </p:txBody>
      </p:sp>
      <p:sp>
        <p:nvSpPr>
          <p:cNvPr id="2064" name="Text Box 51"/>
          <p:cNvSpPr txBox="1">
            <a:spLocks noChangeArrowheads="1"/>
          </p:cNvSpPr>
          <p:nvPr/>
        </p:nvSpPr>
        <p:spPr bwMode="auto">
          <a:xfrm>
            <a:off x="545700" y="8153217"/>
            <a:ext cx="3534174" cy="125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120000"/>
              </a:lnSpc>
              <a:spcBef>
                <a:spcPct val="0"/>
              </a:spcBef>
              <a:buFontTx/>
              <a:buNone/>
            </a:pPr>
            <a:r>
              <a:rPr lang="ja-JP" altLang="en-US" sz="1050" dirty="0" smtClean="0">
                <a:ea typeface="メイリオ" pitchFamily="50" charset="-128"/>
                <a:cs typeface="メイリオ" pitchFamily="50" charset="-128"/>
              </a:rPr>
              <a:t>● </a:t>
            </a:r>
            <a:r>
              <a:rPr lang="ja-JP" altLang="en-US" sz="1050" dirty="0">
                <a:ea typeface="メイリオ" pitchFamily="50" charset="-128"/>
                <a:cs typeface="メイリオ" pitchFamily="50" charset="-128"/>
              </a:rPr>
              <a:t>ホルカム</a:t>
            </a:r>
            <a:r>
              <a:rPr lang="en-US" altLang="ja-JP" sz="1050" dirty="0">
                <a:ea typeface="メイリオ" pitchFamily="50" charset="-128"/>
                <a:cs typeface="メイリオ" pitchFamily="50" charset="-128"/>
              </a:rPr>
              <a:t>HK-1V</a:t>
            </a:r>
            <a:r>
              <a:rPr lang="ja-JP" altLang="en-US" sz="1050" dirty="0">
                <a:ea typeface="メイリオ" pitchFamily="50" charset="-128"/>
                <a:cs typeface="メイリオ" pitchFamily="50" charset="-128"/>
              </a:rPr>
              <a:t>はＣＰＵの金・銅 分離装置です。</a:t>
            </a:r>
            <a:endParaRPr lang="en-US" altLang="ja-JP" sz="1050" dirty="0">
              <a:ea typeface="メイリオ" pitchFamily="50" charset="-128"/>
              <a:cs typeface="メイリオ" pitchFamily="50" charset="-128"/>
            </a:endParaRPr>
          </a:p>
          <a:p>
            <a:pPr eaLnBrk="1" hangingPunct="1">
              <a:lnSpc>
                <a:spcPct val="120000"/>
              </a:lnSpc>
              <a:spcBef>
                <a:spcPct val="0"/>
              </a:spcBef>
              <a:buFontTx/>
              <a:buNone/>
            </a:pPr>
            <a:r>
              <a:rPr lang="ja-JP" altLang="en-US" sz="1050" dirty="0">
                <a:ea typeface="メイリオ" pitchFamily="50" charset="-128"/>
                <a:cs typeface="メイリオ" pitchFamily="50" charset="-128"/>
              </a:rPr>
              <a:t>● </a:t>
            </a:r>
            <a:r>
              <a:rPr lang="ja-JP" altLang="en-US" sz="1050" dirty="0" smtClean="0">
                <a:ea typeface="メイリオ" pitchFamily="50" charset="-128"/>
                <a:cs typeface="メイリオ" pitchFamily="50" charset="-128"/>
              </a:rPr>
              <a:t>安全・</a:t>
            </a:r>
            <a:r>
              <a:rPr lang="ja-JP" altLang="en-US" sz="1050" dirty="0">
                <a:ea typeface="メイリオ" pitchFamily="50" charset="-128"/>
                <a:cs typeface="メイリオ" pitchFamily="50" charset="-128"/>
              </a:rPr>
              <a:t>簡単にお使いいただけます。 </a:t>
            </a:r>
            <a:endParaRPr lang="en-US" altLang="ja-JP" sz="1050" dirty="0">
              <a:ea typeface="メイリオ" pitchFamily="50" charset="-128"/>
              <a:cs typeface="メイリオ" pitchFamily="50" charset="-128"/>
            </a:endParaRPr>
          </a:p>
          <a:p>
            <a:pPr eaLnBrk="1" hangingPunct="1">
              <a:lnSpc>
                <a:spcPct val="120000"/>
              </a:lnSpc>
              <a:spcBef>
                <a:spcPct val="0"/>
              </a:spcBef>
              <a:buFontTx/>
              <a:buNone/>
            </a:pPr>
            <a:r>
              <a:rPr lang="ja-JP" altLang="en-US" sz="1050" dirty="0">
                <a:ea typeface="メイリオ" pitchFamily="50" charset="-128"/>
                <a:cs typeface="メイリオ" pitchFamily="50" charset="-128"/>
              </a:rPr>
              <a:t>● </a:t>
            </a:r>
            <a:r>
              <a:rPr lang="ja-JP" altLang="en-US" sz="1050" dirty="0" smtClean="0">
                <a:ea typeface="メイリオ" pitchFamily="50" charset="-128"/>
                <a:cs typeface="メイリオ" pitchFamily="50" charset="-128"/>
              </a:rPr>
              <a:t>特殊構造の二枚刃で確実</a:t>
            </a:r>
            <a:r>
              <a:rPr lang="ja-JP" altLang="en-US" sz="1050" dirty="0">
                <a:ea typeface="メイリオ" pitchFamily="50" charset="-128"/>
                <a:cs typeface="メイリオ" pitchFamily="50" charset="-128"/>
              </a:rPr>
              <a:t>に</a:t>
            </a:r>
            <a:r>
              <a:rPr lang="en-US" altLang="ja-JP" sz="1050" dirty="0">
                <a:ea typeface="メイリオ" pitchFamily="50" charset="-128"/>
                <a:cs typeface="メイリオ" pitchFamily="50" charset="-128"/>
              </a:rPr>
              <a:t>CPU</a:t>
            </a:r>
            <a:r>
              <a:rPr lang="ja-JP" altLang="en-US" sz="1050" dirty="0">
                <a:ea typeface="メイリオ" pitchFamily="50" charset="-128"/>
                <a:cs typeface="メイリオ" pitchFamily="50" charset="-128"/>
              </a:rPr>
              <a:t>を分離します</a:t>
            </a:r>
            <a:r>
              <a:rPr lang="ja-JP" altLang="en-US" sz="1050" dirty="0" smtClean="0">
                <a:ea typeface="メイリオ" pitchFamily="50" charset="-128"/>
                <a:cs typeface="メイリオ" pitchFamily="50" charset="-128"/>
              </a:rPr>
              <a:t>。</a:t>
            </a:r>
            <a:endParaRPr lang="en-US" altLang="ja-JP" sz="1050" dirty="0" smtClean="0">
              <a:ea typeface="メイリオ" pitchFamily="50" charset="-128"/>
              <a:cs typeface="メイリオ" pitchFamily="50" charset="-128"/>
            </a:endParaRPr>
          </a:p>
          <a:p>
            <a:pPr eaLnBrk="1" hangingPunct="1">
              <a:lnSpc>
                <a:spcPct val="120000"/>
              </a:lnSpc>
              <a:spcBef>
                <a:spcPct val="0"/>
              </a:spcBef>
              <a:buFontTx/>
              <a:buNone/>
            </a:pPr>
            <a:r>
              <a:rPr lang="ja-JP" altLang="en-US" sz="1050" dirty="0" smtClean="0">
                <a:ea typeface="メイリオ" pitchFamily="50" charset="-128"/>
                <a:cs typeface="メイリオ" pitchFamily="50" charset="-128"/>
              </a:rPr>
              <a:t>● </a:t>
            </a:r>
            <a:r>
              <a:rPr lang="ja-JP" altLang="en-US" sz="1050" dirty="0">
                <a:ea typeface="メイリオ" pitchFamily="50" charset="-128"/>
                <a:cs typeface="メイリオ" pitchFamily="50" charset="-128"/>
              </a:rPr>
              <a:t>快速：</a:t>
            </a:r>
            <a:r>
              <a:rPr lang="en-US" altLang="ja-JP" sz="1050" dirty="0">
                <a:ea typeface="メイリオ" pitchFamily="50" charset="-128"/>
                <a:cs typeface="メイリオ" pitchFamily="50" charset="-128"/>
              </a:rPr>
              <a:t>CPU</a:t>
            </a:r>
            <a:r>
              <a:rPr lang="ja-JP" altLang="en-US" sz="1050" dirty="0">
                <a:ea typeface="メイリオ" pitchFamily="50" charset="-128"/>
                <a:cs typeface="メイリオ" pitchFamily="50" charset="-128"/>
              </a:rPr>
              <a:t>分離実測値　</a:t>
            </a:r>
            <a:r>
              <a:rPr lang="en-US" altLang="ja-JP" sz="1050" dirty="0">
                <a:ea typeface="メイリオ" pitchFamily="50" charset="-128"/>
                <a:cs typeface="メイリオ" pitchFamily="50" charset="-128"/>
              </a:rPr>
              <a:t>100</a:t>
            </a:r>
            <a:r>
              <a:rPr lang="ja-JP" altLang="en-US" sz="1050" dirty="0">
                <a:ea typeface="メイリオ" pitchFamily="50" charset="-128"/>
                <a:cs typeface="メイリオ" pitchFamily="50" charset="-128"/>
              </a:rPr>
              <a:t>個</a:t>
            </a:r>
            <a:r>
              <a:rPr lang="en-US" altLang="ja-JP" sz="1050" dirty="0">
                <a:ea typeface="メイリオ" pitchFamily="50" charset="-128"/>
                <a:cs typeface="メイリオ" pitchFamily="50" charset="-128"/>
              </a:rPr>
              <a:t>/15</a:t>
            </a:r>
            <a:r>
              <a:rPr lang="ja-JP" altLang="en-US" sz="1050" dirty="0">
                <a:ea typeface="メイリオ" pitchFamily="50" charset="-128"/>
                <a:cs typeface="メイリオ" pitchFamily="50" charset="-128"/>
              </a:rPr>
              <a:t>分</a:t>
            </a:r>
            <a:r>
              <a:rPr lang="en-US" altLang="ja-JP" sz="1050" dirty="0">
                <a:ea typeface="メイリオ" pitchFamily="50" charset="-128"/>
                <a:cs typeface="メイリオ" pitchFamily="50" charset="-128"/>
              </a:rPr>
              <a:t>(</a:t>
            </a:r>
            <a:r>
              <a:rPr lang="ja-JP" altLang="en-US" sz="1050" dirty="0">
                <a:ea typeface="メイリオ" pitchFamily="50" charset="-128"/>
                <a:cs typeface="メイリオ" pitchFamily="50" charset="-128"/>
              </a:rPr>
              <a:t> </a:t>
            </a:r>
            <a:r>
              <a:rPr lang="en-US" altLang="ja-JP" sz="1050" dirty="0">
                <a:ea typeface="メイリオ" pitchFamily="50" charset="-128"/>
                <a:cs typeface="メイリオ" pitchFamily="50" charset="-128"/>
              </a:rPr>
              <a:t>200</a:t>
            </a:r>
            <a:r>
              <a:rPr lang="ja-JP" altLang="en-US" sz="1050" dirty="0">
                <a:ea typeface="メイリオ" pitchFamily="50" charset="-128"/>
                <a:cs typeface="メイリオ" pitchFamily="50" charset="-128"/>
              </a:rPr>
              <a:t>個</a:t>
            </a:r>
            <a:r>
              <a:rPr lang="en-US" altLang="ja-JP" sz="1050" dirty="0">
                <a:ea typeface="メイリオ" pitchFamily="50" charset="-128"/>
                <a:cs typeface="メイリオ" pitchFamily="50" charset="-128"/>
              </a:rPr>
              <a:t>/30</a:t>
            </a:r>
            <a:r>
              <a:rPr lang="ja-JP" altLang="en-US" sz="1050" dirty="0">
                <a:ea typeface="メイリオ" pitchFamily="50" charset="-128"/>
                <a:cs typeface="メイリオ" pitchFamily="50" charset="-128"/>
              </a:rPr>
              <a:t>分</a:t>
            </a:r>
            <a:r>
              <a:rPr lang="en-US" altLang="ja-JP" sz="1050" dirty="0">
                <a:ea typeface="メイリオ" pitchFamily="50" charset="-128"/>
                <a:cs typeface="メイリオ" pitchFamily="50" charset="-128"/>
              </a:rPr>
              <a:t>)</a:t>
            </a:r>
          </a:p>
          <a:p>
            <a:pPr eaLnBrk="1" hangingPunct="1">
              <a:lnSpc>
                <a:spcPct val="120000"/>
              </a:lnSpc>
              <a:spcBef>
                <a:spcPct val="0"/>
              </a:spcBef>
              <a:buFontTx/>
              <a:buNone/>
            </a:pPr>
            <a:r>
              <a:rPr lang="ja-JP" altLang="en-US" sz="1050" dirty="0">
                <a:ea typeface="メイリオ" pitchFamily="50" charset="-128"/>
                <a:cs typeface="メイリオ" pitchFamily="50" charset="-128"/>
              </a:rPr>
              <a:t>　＊分離した</a:t>
            </a:r>
            <a:r>
              <a:rPr lang="en-US" altLang="ja-JP" sz="1050" dirty="0">
                <a:ea typeface="メイリオ" pitchFamily="50" charset="-128"/>
                <a:cs typeface="メイリオ" pitchFamily="50" charset="-128"/>
              </a:rPr>
              <a:t>CPU</a:t>
            </a:r>
            <a:r>
              <a:rPr lang="ja-JP" altLang="en-US" sz="1050" dirty="0">
                <a:ea typeface="メイリオ" pitchFamily="50" charset="-128"/>
                <a:cs typeface="メイリオ" pitchFamily="50" charset="-128"/>
              </a:rPr>
              <a:t>基板部　約</a:t>
            </a:r>
            <a:r>
              <a:rPr lang="en-US" altLang="ja-JP" sz="1050" dirty="0">
                <a:ea typeface="メイリオ" pitchFamily="50" charset="-128"/>
                <a:cs typeface="メイリオ" pitchFamily="50" charset="-128"/>
              </a:rPr>
              <a:t>200</a:t>
            </a:r>
            <a:r>
              <a:rPr lang="ja-JP" altLang="en-US" sz="1050" dirty="0">
                <a:ea typeface="メイリオ" pitchFamily="50" charset="-128"/>
                <a:cs typeface="メイリオ" pitchFamily="50" charset="-128"/>
              </a:rPr>
              <a:t>枚で</a:t>
            </a:r>
            <a:r>
              <a:rPr lang="en-US" altLang="ja-JP" sz="1050" dirty="0" smtClean="0">
                <a:ea typeface="メイリオ" pitchFamily="50" charset="-128"/>
                <a:cs typeface="メイリオ" pitchFamily="50" charset="-128"/>
              </a:rPr>
              <a:t>1kg</a:t>
            </a:r>
          </a:p>
          <a:p>
            <a:pPr eaLnBrk="1" hangingPunct="1">
              <a:lnSpc>
                <a:spcPct val="120000"/>
              </a:lnSpc>
              <a:spcBef>
                <a:spcPct val="0"/>
              </a:spcBef>
              <a:buFontTx/>
              <a:buNone/>
            </a:pPr>
            <a:r>
              <a:rPr lang="en-US" altLang="ja-JP" sz="1050" dirty="0" smtClean="0">
                <a:ea typeface="メイリオ" pitchFamily="50" charset="-128"/>
                <a:cs typeface="メイリオ" pitchFamily="50" charset="-128"/>
              </a:rPr>
              <a:t> </a:t>
            </a:r>
            <a:r>
              <a:rPr lang="ja-JP" altLang="en-US" sz="1050" dirty="0" smtClean="0">
                <a:ea typeface="メイリオ" pitchFamily="50" charset="-128"/>
                <a:cs typeface="メイリオ" pitchFamily="50" charset="-128"/>
              </a:rPr>
              <a:t>　</a:t>
            </a:r>
            <a:r>
              <a:rPr lang="ja-JP" altLang="en-US" sz="900" dirty="0" smtClean="0">
                <a:ea typeface="メイリオ" pitchFamily="50" charset="-128"/>
                <a:cs typeface="メイリオ" pitchFamily="50" charset="-128"/>
              </a:rPr>
              <a:t>　</a:t>
            </a:r>
            <a:endParaRPr lang="ja-JP" altLang="en-US" sz="900" dirty="0">
              <a:ea typeface="メイリオ" pitchFamily="50" charset="-128"/>
              <a:cs typeface="メイリオ" pitchFamily="50" charset="-128"/>
            </a:endParaRPr>
          </a:p>
        </p:txBody>
      </p:sp>
      <p:sp>
        <p:nvSpPr>
          <p:cNvPr id="2065" name="Text Box 52"/>
          <p:cNvSpPr txBox="1">
            <a:spLocks noChangeArrowheads="1"/>
          </p:cNvSpPr>
          <p:nvPr/>
        </p:nvSpPr>
        <p:spPr bwMode="auto">
          <a:xfrm>
            <a:off x="540539" y="9509125"/>
            <a:ext cx="3389318"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120000"/>
              </a:lnSpc>
              <a:spcBef>
                <a:spcPct val="0"/>
              </a:spcBef>
              <a:buFontTx/>
              <a:buNone/>
            </a:pPr>
            <a:r>
              <a:rPr lang="ja-JP" altLang="en-US" sz="1050" dirty="0">
                <a:ea typeface="メイリオ" pitchFamily="50" charset="-128"/>
                <a:cs typeface="メイリオ" pitchFamily="50" charset="-128"/>
              </a:rPr>
              <a:t>● 小型軽量だから</a:t>
            </a:r>
            <a:r>
              <a:rPr lang="ja-JP" altLang="en-US" sz="1050" dirty="0" smtClean="0">
                <a:ea typeface="メイリオ" pitchFamily="50" charset="-128"/>
                <a:cs typeface="メイリオ" pitchFamily="50" charset="-128"/>
              </a:rPr>
              <a:t>、持ち運び</a:t>
            </a:r>
            <a:r>
              <a:rPr lang="ja-JP" altLang="en-US" sz="1050" dirty="0">
                <a:ea typeface="メイリオ" pitchFamily="50" charset="-128"/>
                <a:cs typeface="メイリオ" pitchFamily="50" charset="-128"/>
              </a:rPr>
              <a:t>が可能です</a:t>
            </a:r>
            <a:r>
              <a:rPr lang="ja-JP" altLang="en-US" sz="1050" dirty="0" smtClean="0">
                <a:ea typeface="メイリオ" pitchFamily="50" charset="-128"/>
                <a:cs typeface="メイリオ" pitchFamily="50" charset="-128"/>
              </a:rPr>
              <a:t>。</a:t>
            </a:r>
            <a:endParaRPr lang="en-US" altLang="ja-JP" sz="1050" dirty="0" smtClean="0">
              <a:ea typeface="メイリオ" pitchFamily="50" charset="-128"/>
              <a:cs typeface="メイリオ" pitchFamily="50" charset="-128"/>
            </a:endParaRPr>
          </a:p>
          <a:p>
            <a:pPr eaLnBrk="1" hangingPunct="1">
              <a:lnSpc>
                <a:spcPct val="120000"/>
              </a:lnSpc>
              <a:spcBef>
                <a:spcPct val="0"/>
              </a:spcBef>
              <a:buFontTx/>
              <a:buNone/>
            </a:pPr>
            <a:r>
              <a:rPr lang="ja-JP" altLang="en-US" sz="1050" dirty="0" smtClean="0">
                <a:ea typeface="メイリオ" pitchFamily="50" charset="-128"/>
                <a:cs typeface="メイリオ" pitchFamily="50" charset="-128"/>
              </a:rPr>
              <a:t>● 座ったまま、利き手（右左）での作業が可能です。</a:t>
            </a:r>
            <a:endParaRPr lang="ja-JP" altLang="en-US" sz="1050" dirty="0">
              <a:ea typeface="メイリオ" pitchFamily="50" charset="-128"/>
              <a:cs typeface="メイリオ" pitchFamily="50" charset="-128"/>
            </a:endParaRPr>
          </a:p>
          <a:p>
            <a:pPr eaLnBrk="1" hangingPunct="1">
              <a:lnSpc>
                <a:spcPct val="120000"/>
              </a:lnSpc>
              <a:spcBef>
                <a:spcPct val="0"/>
              </a:spcBef>
              <a:buFontTx/>
              <a:buNone/>
            </a:pPr>
            <a:r>
              <a:rPr lang="ja-JP" altLang="en-US" sz="1050" dirty="0">
                <a:ea typeface="メイリオ" pitchFamily="50" charset="-128"/>
                <a:cs typeface="メイリオ" pitchFamily="50" charset="-128"/>
              </a:rPr>
              <a:t>● 寸法：縦：</a:t>
            </a:r>
            <a:r>
              <a:rPr lang="en-US" altLang="ja-JP" sz="1050" dirty="0">
                <a:ea typeface="メイリオ" pitchFamily="50" charset="-128"/>
                <a:cs typeface="メイリオ" pitchFamily="50" charset="-128"/>
              </a:rPr>
              <a:t>13cm  </a:t>
            </a:r>
            <a:r>
              <a:rPr lang="ja-JP" altLang="en-US" sz="1050" dirty="0">
                <a:ea typeface="メイリオ" pitchFamily="50" charset="-128"/>
                <a:cs typeface="メイリオ" pitchFamily="50" charset="-128"/>
              </a:rPr>
              <a:t>横 </a:t>
            </a:r>
            <a:r>
              <a:rPr lang="en-US" altLang="ja-JP" sz="1050" dirty="0">
                <a:ea typeface="メイリオ" pitchFamily="50" charset="-128"/>
                <a:cs typeface="メイリオ" pitchFamily="50" charset="-128"/>
              </a:rPr>
              <a:t>: 15.8cm  </a:t>
            </a:r>
            <a:r>
              <a:rPr lang="ja-JP" altLang="en-US" sz="1050" dirty="0">
                <a:ea typeface="メイリオ" pitchFamily="50" charset="-128"/>
                <a:cs typeface="メイリオ" pitchFamily="50" charset="-128"/>
              </a:rPr>
              <a:t>奥行 </a:t>
            </a:r>
            <a:r>
              <a:rPr lang="en-US" altLang="ja-JP" sz="1050" dirty="0">
                <a:ea typeface="メイリオ" pitchFamily="50" charset="-128"/>
                <a:cs typeface="メイリオ" pitchFamily="50" charset="-128"/>
              </a:rPr>
              <a:t>: 50cm</a:t>
            </a:r>
            <a:br>
              <a:rPr lang="en-US" altLang="ja-JP" sz="1050" dirty="0">
                <a:ea typeface="メイリオ" pitchFamily="50" charset="-128"/>
                <a:cs typeface="メイリオ" pitchFamily="50" charset="-128"/>
              </a:rPr>
            </a:br>
            <a:r>
              <a:rPr lang="ja-JP" altLang="en-US" sz="1050" dirty="0">
                <a:ea typeface="メイリオ" pitchFamily="50" charset="-128"/>
                <a:cs typeface="メイリオ" pitchFamily="50" charset="-128"/>
              </a:rPr>
              <a:t>● 重量</a:t>
            </a:r>
            <a:r>
              <a:rPr lang="en-US" altLang="ja-JP" sz="1050" dirty="0">
                <a:ea typeface="メイリオ" pitchFamily="50" charset="-128"/>
                <a:cs typeface="メイリオ" pitchFamily="50" charset="-128"/>
              </a:rPr>
              <a:t>:5.5kg  (</a:t>
            </a:r>
            <a:r>
              <a:rPr lang="ja-JP" altLang="en-US" sz="1050" dirty="0">
                <a:ea typeface="メイリオ" pitchFamily="50" charset="-128"/>
                <a:cs typeface="メイリオ" pitchFamily="50" charset="-128"/>
              </a:rPr>
              <a:t>本体　</a:t>
            </a:r>
            <a:r>
              <a:rPr lang="en-US" altLang="ja-JP" sz="1050" dirty="0">
                <a:ea typeface="メイリオ" pitchFamily="50" charset="-128"/>
                <a:cs typeface="メイリオ" pitchFamily="50" charset="-128"/>
              </a:rPr>
              <a:t>4.8Kg)</a:t>
            </a:r>
          </a:p>
          <a:p>
            <a:pPr eaLnBrk="1" hangingPunct="1">
              <a:lnSpc>
                <a:spcPct val="120000"/>
              </a:lnSpc>
              <a:spcBef>
                <a:spcPct val="0"/>
              </a:spcBef>
              <a:buFontTx/>
              <a:buNone/>
            </a:pPr>
            <a:endParaRPr lang="ja-JP" altLang="en-US" sz="900" dirty="0">
              <a:ea typeface="メイリオ" pitchFamily="50" charset="-128"/>
              <a:cs typeface="メイリオ" pitchFamily="50" charset="-128"/>
            </a:endParaRPr>
          </a:p>
        </p:txBody>
      </p:sp>
      <p:sp>
        <p:nvSpPr>
          <p:cNvPr id="2066" name="Text Box 53"/>
          <p:cNvSpPr txBox="1">
            <a:spLocks noChangeArrowheads="1"/>
          </p:cNvSpPr>
          <p:nvPr/>
        </p:nvSpPr>
        <p:spPr bwMode="auto">
          <a:xfrm>
            <a:off x="4059238" y="8102600"/>
            <a:ext cx="3321050" cy="125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120000"/>
              </a:lnSpc>
              <a:spcBef>
                <a:spcPct val="0"/>
              </a:spcBef>
              <a:buFontTx/>
              <a:buNone/>
            </a:pPr>
            <a:r>
              <a:rPr lang="ja-JP" altLang="en-US" sz="1050" dirty="0">
                <a:ea typeface="メイリオ" pitchFamily="50" charset="-128"/>
                <a:cs typeface="メイリオ" pitchFamily="50" charset="-128"/>
              </a:rPr>
              <a:t>● 日東造機</a:t>
            </a:r>
            <a:r>
              <a:rPr lang="en-US" altLang="ja-JP" sz="1050" dirty="0">
                <a:ea typeface="メイリオ" pitchFamily="50" charset="-128"/>
                <a:cs typeface="メイリオ" pitchFamily="50" charset="-128"/>
              </a:rPr>
              <a:t>(</a:t>
            </a:r>
            <a:r>
              <a:rPr lang="ja-JP" altLang="en-US" sz="1050" dirty="0">
                <a:ea typeface="メイリオ" pitchFamily="50" charset="-128"/>
                <a:cs typeface="メイリオ" pitchFamily="50" charset="-128"/>
              </a:rPr>
              <a:t>株</a:t>
            </a:r>
            <a:r>
              <a:rPr lang="en-US" altLang="ja-JP" sz="1050" dirty="0">
                <a:ea typeface="メイリオ" pitchFamily="50" charset="-128"/>
                <a:cs typeface="メイリオ" pitchFamily="50" charset="-128"/>
              </a:rPr>
              <a:t>)</a:t>
            </a:r>
            <a:r>
              <a:rPr lang="ja-JP" altLang="en-US" sz="1050" dirty="0">
                <a:ea typeface="メイリオ" pitchFamily="50" charset="-128"/>
                <a:cs typeface="メイリオ" pitchFamily="50" charset="-128"/>
              </a:rPr>
              <a:t>は創業</a:t>
            </a:r>
            <a:r>
              <a:rPr lang="en-US" altLang="ja-JP" sz="1050" dirty="0">
                <a:ea typeface="メイリオ" pitchFamily="50" charset="-128"/>
                <a:cs typeface="メイリオ" pitchFamily="50" charset="-128"/>
              </a:rPr>
              <a:t>65</a:t>
            </a:r>
            <a:r>
              <a:rPr lang="ja-JP" altLang="en-US" sz="1050" dirty="0">
                <a:ea typeface="メイリオ" pitchFamily="50" charset="-128"/>
                <a:cs typeface="メイリオ" pitchFamily="50" charset="-128"/>
              </a:rPr>
              <a:t>年、精密機器・</a:t>
            </a:r>
            <a:r>
              <a:rPr lang="ja-JP" altLang="en-US" sz="1050" dirty="0" smtClean="0">
                <a:ea typeface="メイリオ" pitchFamily="50" charset="-128"/>
                <a:cs typeface="メイリオ" pitchFamily="50" charset="-128"/>
              </a:rPr>
              <a:t>超高圧</a:t>
            </a:r>
            <a:endParaRPr lang="en-US" altLang="ja-JP" sz="1050" dirty="0" smtClean="0">
              <a:ea typeface="メイリオ" pitchFamily="50" charset="-128"/>
              <a:cs typeface="メイリオ" pitchFamily="50" charset="-128"/>
            </a:endParaRPr>
          </a:p>
          <a:p>
            <a:pPr eaLnBrk="1" hangingPunct="1">
              <a:lnSpc>
                <a:spcPct val="120000"/>
              </a:lnSpc>
              <a:spcBef>
                <a:spcPct val="0"/>
              </a:spcBef>
              <a:buFontTx/>
              <a:buNone/>
            </a:pPr>
            <a:r>
              <a:rPr lang="en-US" altLang="ja-JP" sz="1050" dirty="0">
                <a:ea typeface="メイリオ" pitchFamily="50" charset="-128"/>
                <a:cs typeface="メイリオ" pitchFamily="50" charset="-128"/>
              </a:rPr>
              <a:t> </a:t>
            </a:r>
            <a:r>
              <a:rPr lang="en-US" altLang="ja-JP" sz="1050" dirty="0" smtClean="0">
                <a:ea typeface="メイリオ" pitchFamily="50" charset="-128"/>
                <a:cs typeface="メイリオ" pitchFamily="50" charset="-128"/>
              </a:rPr>
              <a:t>    </a:t>
            </a:r>
            <a:r>
              <a:rPr lang="ja-JP" altLang="en-US" sz="1050" dirty="0" smtClean="0">
                <a:ea typeface="メイリオ" pitchFamily="50" charset="-128"/>
                <a:cs typeface="メイリオ" pitchFamily="50" charset="-128"/>
              </a:rPr>
              <a:t>油圧装置</a:t>
            </a:r>
            <a:r>
              <a:rPr lang="ja-JP" altLang="en-US" sz="1050" dirty="0">
                <a:ea typeface="メイリオ" pitchFamily="50" charset="-128"/>
                <a:cs typeface="メイリオ" pitchFamily="50" charset="-128"/>
              </a:rPr>
              <a:t>に多くの特許技術を有しています。</a:t>
            </a:r>
            <a:endParaRPr lang="en-US" altLang="ja-JP" sz="1050" dirty="0">
              <a:ea typeface="メイリオ" pitchFamily="50" charset="-128"/>
              <a:cs typeface="メイリオ" pitchFamily="50" charset="-128"/>
            </a:endParaRPr>
          </a:p>
          <a:p>
            <a:pPr eaLnBrk="1" hangingPunct="1">
              <a:lnSpc>
                <a:spcPct val="120000"/>
              </a:lnSpc>
              <a:spcBef>
                <a:spcPct val="0"/>
              </a:spcBef>
              <a:buFontTx/>
              <a:buNone/>
            </a:pPr>
            <a:r>
              <a:rPr lang="ja-JP" altLang="en-US" sz="1050" dirty="0">
                <a:ea typeface="メイリオ" pitchFamily="50" charset="-128"/>
                <a:cs typeface="メイリオ" pitchFamily="50" charset="-128"/>
              </a:rPr>
              <a:t>● 工作機械・検査装置等の最先端装置を所有。</a:t>
            </a:r>
            <a:endParaRPr lang="en-US" altLang="ja-JP" sz="1050" dirty="0">
              <a:ea typeface="メイリオ" pitchFamily="50" charset="-128"/>
              <a:cs typeface="メイリオ" pitchFamily="50" charset="-128"/>
            </a:endParaRPr>
          </a:p>
          <a:p>
            <a:pPr eaLnBrk="1" hangingPunct="1">
              <a:lnSpc>
                <a:spcPct val="120000"/>
              </a:lnSpc>
              <a:spcBef>
                <a:spcPct val="0"/>
              </a:spcBef>
              <a:buFontTx/>
              <a:buNone/>
            </a:pPr>
            <a:r>
              <a:rPr lang="ja-JP" altLang="en-US" sz="1050" dirty="0">
                <a:ea typeface="メイリオ" pitchFamily="50" charset="-128"/>
                <a:cs typeface="メイリオ" pitchFamily="50" charset="-128"/>
              </a:rPr>
              <a:t>● </a:t>
            </a:r>
            <a:r>
              <a:rPr lang="en-US" altLang="ja-JP" sz="1050" dirty="0">
                <a:ea typeface="メイリオ" pitchFamily="50" charset="-128"/>
                <a:cs typeface="メイリオ" pitchFamily="50" charset="-128"/>
              </a:rPr>
              <a:t>HDD</a:t>
            </a:r>
            <a:r>
              <a:rPr lang="ja-JP" altLang="en-US" sz="1050" dirty="0">
                <a:ea typeface="メイリオ" pitchFamily="50" charset="-128"/>
                <a:cs typeface="メイリオ" pitchFamily="50" charset="-128"/>
              </a:rPr>
              <a:t>破壊装置</a:t>
            </a:r>
            <a:r>
              <a:rPr lang="en-US" altLang="ja-JP" sz="1050" dirty="0">
                <a:ea typeface="メイリオ" pitchFamily="50" charset="-128"/>
                <a:cs typeface="メイリオ" pitchFamily="50" charset="-128"/>
              </a:rPr>
              <a:t>Crush </a:t>
            </a:r>
            <a:r>
              <a:rPr lang="en-US" altLang="ja-JP" sz="1050" dirty="0" smtClean="0">
                <a:ea typeface="メイリオ" pitchFamily="50" charset="-128"/>
                <a:cs typeface="メイリオ" pitchFamily="50" charset="-128"/>
              </a:rPr>
              <a:t>Box </a:t>
            </a:r>
            <a:r>
              <a:rPr lang="ja-JP" altLang="en-US" sz="1050" dirty="0" smtClean="0">
                <a:ea typeface="メイリオ" pitchFamily="50" charset="-128"/>
                <a:cs typeface="メイリオ" pitchFamily="50" charset="-128"/>
              </a:rPr>
              <a:t>シェア</a:t>
            </a:r>
            <a:r>
              <a:rPr lang="en-US" altLang="ja-JP" sz="1050" dirty="0" smtClean="0">
                <a:ea typeface="メイリオ" pitchFamily="50" charset="-128"/>
                <a:cs typeface="メイリオ" pitchFamily="50" charset="-128"/>
              </a:rPr>
              <a:t>No,1</a:t>
            </a:r>
            <a:r>
              <a:rPr lang="ja-JP" altLang="en-US" sz="1050" dirty="0" smtClean="0">
                <a:ea typeface="メイリオ" pitchFamily="50" charset="-128"/>
                <a:cs typeface="メイリオ" pitchFamily="50" charset="-128"/>
              </a:rPr>
              <a:t>です。</a:t>
            </a:r>
            <a:endParaRPr lang="en-US" altLang="ja-JP" sz="1050" dirty="0" smtClean="0">
              <a:ea typeface="メイリオ" pitchFamily="50" charset="-128"/>
              <a:cs typeface="メイリオ" pitchFamily="50" charset="-128"/>
            </a:endParaRPr>
          </a:p>
          <a:p>
            <a:pPr eaLnBrk="1" hangingPunct="1">
              <a:lnSpc>
                <a:spcPct val="120000"/>
              </a:lnSpc>
              <a:spcBef>
                <a:spcPct val="0"/>
              </a:spcBef>
              <a:buFontTx/>
              <a:buNone/>
            </a:pPr>
            <a:r>
              <a:rPr lang="ja-JP" altLang="en-US" sz="1050" dirty="0" smtClean="0">
                <a:ea typeface="メイリオ" pitchFamily="50" charset="-128"/>
                <a:cs typeface="メイリオ" pitchFamily="50" charset="-128"/>
              </a:rPr>
              <a:t>    ＊ 情報セキュリティ</a:t>
            </a:r>
            <a:r>
              <a:rPr lang="en-US" altLang="ja-JP" sz="1050" dirty="0" smtClean="0">
                <a:ea typeface="メイリオ" pitchFamily="50" charset="-128"/>
                <a:cs typeface="メイリオ" pitchFamily="50" charset="-128"/>
              </a:rPr>
              <a:t>EXPO 14</a:t>
            </a:r>
            <a:r>
              <a:rPr lang="ja-JP" altLang="en-US" sz="1050" dirty="0" smtClean="0">
                <a:ea typeface="メイリオ" pitchFamily="50" charset="-128"/>
                <a:cs typeface="メイリオ" pitchFamily="50" charset="-128"/>
              </a:rPr>
              <a:t>年間 連続出展。　</a:t>
            </a:r>
            <a:endParaRPr lang="en-US" altLang="ja-JP" sz="1050" dirty="0" smtClean="0">
              <a:ea typeface="メイリオ" pitchFamily="50" charset="-128"/>
              <a:cs typeface="メイリオ" pitchFamily="50" charset="-128"/>
            </a:endParaRPr>
          </a:p>
          <a:p>
            <a:pPr eaLnBrk="1" hangingPunct="1">
              <a:lnSpc>
                <a:spcPct val="120000"/>
              </a:lnSpc>
              <a:spcBef>
                <a:spcPct val="0"/>
              </a:spcBef>
              <a:buFontTx/>
              <a:buNone/>
            </a:pPr>
            <a:r>
              <a:rPr lang="ja-JP" altLang="en-US" sz="1050" dirty="0">
                <a:ea typeface="メイリオ" pitchFamily="50" charset="-128"/>
                <a:cs typeface="メイリオ" pitchFamily="50" charset="-128"/>
              </a:rPr>
              <a:t>　</a:t>
            </a:r>
            <a:r>
              <a:rPr lang="en-US" altLang="ja-JP" sz="1050" dirty="0" smtClean="0">
                <a:ea typeface="メイリオ" pitchFamily="50" charset="-128"/>
                <a:cs typeface="メイリオ" pitchFamily="50" charset="-128"/>
              </a:rPr>
              <a:t> </a:t>
            </a:r>
            <a:endParaRPr lang="ja-JP" altLang="en-US" sz="1050" dirty="0">
              <a:ea typeface="メイリオ" pitchFamily="50" charset="-128"/>
              <a:cs typeface="メイリオ" pitchFamily="50" charset="-128"/>
            </a:endParaRPr>
          </a:p>
        </p:txBody>
      </p:sp>
      <p:sp>
        <p:nvSpPr>
          <p:cNvPr id="2071" name="Text Box 54"/>
          <p:cNvSpPr txBox="1">
            <a:spLocks noChangeArrowheads="1"/>
          </p:cNvSpPr>
          <p:nvPr/>
        </p:nvSpPr>
        <p:spPr bwMode="auto">
          <a:xfrm>
            <a:off x="4062413" y="9456738"/>
            <a:ext cx="349885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120000"/>
              </a:lnSpc>
              <a:spcBef>
                <a:spcPct val="0"/>
              </a:spcBef>
              <a:buFontTx/>
              <a:buNone/>
              <a:defRPr/>
            </a:pPr>
            <a:r>
              <a:rPr lang="ja-JP" altLang="en-US" sz="1050" dirty="0" smtClean="0">
                <a:ea typeface="メイリオ" pitchFamily="50" charset="-128"/>
                <a:cs typeface="メイリオ" pitchFamily="50" charset="-128"/>
              </a:rPr>
              <a:t>● 電源不要、環境に配慮した製品です。</a:t>
            </a:r>
            <a:endParaRPr lang="en-US" altLang="ja-JP" sz="1050" dirty="0" smtClean="0">
              <a:ea typeface="メイリオ" pitchFamily="50" charset="-128"/>
              <a:cs typeface="メイリオ" pitchFamily="50" charset="-128"/>
            </a:endParaRPr>
          </a:p>
          <a:p>
            <a:pPr eaLnBrk="1" hangingPunct="1">
              <a:lnSpc>
                <a:spcPct val="120000"/>
              </a:lnSpc>
              <a:spcBef>
                <a:spcPct val="0"/>
              </a:spcBef>
              <a:buFontTx/>
              <a:buNone/>
              <a:defRPr/>
            </a:pPr>
            <a:r>
              <a:rPr lang="ja-JP" altLang="en-US" sz="1050" dirty="0" smtClean="0">
                <a:ea typeface="メイリオ" pitchFamily="50" charset="-128"/>
                <a:cs typeface="メイリオ" pitchFamily="50" charset="-128"/>
              </a:rPr>
              <a:t>● メカニカルインターロック機構を搭載。</a:t>
            </a:r>
            <a:endParaRPr lang="en-US" altLang="ja-JP" sz="1050" dirty="0" smtClean="0">
              <a:ea typeface="メイリオ" pitchFamily="50" charset="-128"/>
              <a:cs typeface="メイリオ" pitchFamily="50" charset="-128"/>
            </a:endParaRPr>
          </a:p>
          <a:p>
            <a:pPr eaLnBrk="1" hangingPunct="1">
              <a:lnSpc>
                <a:spcPct val="120000"/>
              </a:lnSpc>
              <a:spcBef>
                <a:spcPct val="0"/>
              </a:spcBef>
              <a:buFontTx/>
              <a:buNone/>
              <a:defRPr/>
            </a:pPr>
            <a:r>
              <a:rPr lang="ja-JP" altLang="en-US" sz="1050" dirty="0" smtClean="0">
                <a:ea typeface="メイリオ" pitchFamily="50" charset="-128"/>
                <a:cs typeface="メイリオ" pitchFamily="50" charset="-128"/>
              </a:rPr>
              <a:t>● </a:t>
            </a:r>
            <a:r>
              <a:rPr lang="ja-JP" altLang="en-US" sz="1050" dirty="0" smtClean="0">
                <a:ea typeface="メイリオ" pitchFamily="50" charset="-128"/>
                <a:cs typeface="メイリオ" pitchFamily="50" charset="-128"/>
              </a:rPr>
              <a:t>クイックリニアガイド</a:t>
            </a:r>
            <a:r>
              <a:rPr lang="ja-JP" altLang="en-US" sz="1050" dirty="0" smtClean="0">
                <a:ea typeface="メイリオ" pitchFamily="50" charset="-128"/>
                <a:cs typeface="メイリオ" pitchFamily="50" charset="-128"/>
              </a:rPr>
              <a:t>機構を搭載。</a:t>
            </a:r>
            <a:endParaRPr lang="en-US" altLang="ja-JP" sz="1050" dirty="0" smtClean="0">
              <a:ea typeface="メイリオ" pitchFamily="50" charset="-128"/>
              <a:cs typeface="メイリオ" pitchFamily="50" charset="-128"/>
            </a:endParaRPr>
          </a:p>
          <a:p>
            <a:pPr eaLnBrk="1" hangingPunct="1">
              <a:lnSpc>
                <a:spcPct val="120000"/>
              </a:lnSpc>
              <a:spcBef>
                <a:spcPct val="0"/>
              </a:spcBef>
              <a:buFontTx/>
              <a:buNone/>
              <a:defRPr/>
            </a:pPr>
            <a:r>
              <a:rPr lang="ja-JP" altLang="en-US" sz="1050" dirty="0" smtClean="0">
                <a:ea typeface="メイリオ" pitchFamily="50" charset="-128"/>
                <a:cs typeface="メイリオ" pitchFamily="50" charset="-128"/>
              </a:rPr>
              <a:t>● 分離エリアが見えるスケルトン構造です。</a:t>
            </a:r>
            <a:endParaRPr lang="en-US" altLang="ja-JP" sz="1050" dirty="0" smtClean="0">
              <a:ea typeface="メイリオ" pitchFamily="50" charset="-128"/>
              <a:cs typeface="メイリオ" pitchFamily="50" charset="-128"/>
            </a:endParaRPr>
          </a:p>
          <a:p>
            <a:pPr eaLnBrk="1" hangingPunct="1">
              <a:lnSpc>
                <a:spcPct val="120000"/>
              </a:lnSpc>
              <a:spcBef>
                <a:spcPct val="0"/>
              </a:spcBef>
              <a:buFontTx/>
              <a:buNone/>
              <a:defRPr/>
            </a:pPr>
            <a:r>
              <a:rPr lang="ja-JP" altLang="en-US" sz="1050" dirty="0" smtClean="0">
                <a:ea typeface="メイリオ" pitchFamily="50" charset="-128"/>
                <a:cs typeface="メイリオ" pitchFamily="50" charset="-128"/>
              </a:rPr>
              <a:t>● カッター</a:t>
            </a:r>
            <a:r>
              <a:rPr lang="en-US" altLang="ja-JP" sz="1050" dirty="0" smtClean="0">
                <a:ea typeface="メイリオ" pitchFamily="50" charset="-128"/>
                <a:cs typeface="メイリオ" pitchFamily="50" charset="-128"/>
              </a:rPr>
              <a:t>(</a:t>
            </a:r>
            <a:r>
              <a:rPr lang="ja-JP" altLang="en-US" sz="1050" dirty="0" smtClean="0">
                <a:ea typeface="メイリオ" pitchFamily="50" charset="-128"/>
                <a:cs typeface="メイリオ" pitchFamily="50" charset="-128"/>
              </a:rPr>
              <a:t>替刃）、再生カッターを用意しています。</a:t>
            </a:r>
            <a:r>
              <a:rPr lang="en-US" altLang="ja-JP" sz="1050" dirty="0" smtClean="0">
                <a:ea typeface="メイリオ" pitchFamily="50" charset="-128"/>
                <a:cs typeface="メイリオ" pitchFamily="50" charset="-128"/>
              </a:rPr>
              <a:t> </a:t>
            </a:r>
            <a:endParaRPr lang="ja-JP" altLang="en-US" sz="1050" dirty="0" smtClean="0">
              <a:ea typeface="メイリオ" pitchFamily="50" charset="-128"/>
              <a:cs typeface="メイリオ" pitchFamily="50" charset="-128"/>
            </a:endParaRPr>
          </a:p>
        </p:txBody>
      </p:sp>
      <p:sp>
        <p:nvSpPr>
          <p:cNvPr id="2068" name="Text Box 56"/>
          <p:cNvSpPr txBox="1">
            <a:spLocks noChangeArrowheads="1"/>
          </p:cNvSpPr>
          <p:nvPr/>
        </p:nvSpPr>
        <p:spPr bwMode="auto">
          <a:xfrm>
            <a:off x="323850" y="7434263"/>
            <a:ext cx="6881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400" b="1" dirty="0">
                <a:solidFill>
                  <a:schemeClr val="bg1"/>
                </a:solidFill>
                <a:ea typeface="メイリオ" pitchFamily="50" charset="-128"/>
                <a:cs typeface="メイリオ" pitchFamily="50" charset="-128"/>
              </a:rPr>
              <a:t>CPU</a:t>
            </a:r>
            <a:r>
              <a:rPr lang="ja-JP" altLang="en-US" sz="1400" b="1" dirty="0">
                <a:solidFill>
                  <a:schemeClr val="bg1"/>
                </a:solidFill>
                <a:ea typeface="メイリオ" pitchFamily="50" charset="-128"/>
                <a:cs typeface="メイリオ" pitchFamily="50" charset="-128"/>
              </a:rPr>
              <a:t>分離装置　ＨＫ－１Ｖ　主な</a:t>
            </a:r>
            <a:r>
              <a:rPr lang="ja-JP" altLang="en-US" sz="1400" b="1" dirty="0" smtClean="0">
                <a:solidFill>
                  <a:schemeClr val="bg1"/>
                </a:solidFill>
                <a:ea typeface="メイリオ" pitchFamily="50" charset="-128"/>
                <a:cs typeface="メイリオ" pitchFamily="50" charset="-128"/>
              </a:rPr>
              <a:t>特長　</a:t>
            </a:r>
            <a:endParaRPr lang="ja-JP" altLang="en-US" sz="1400" b="1" dirty="0">
              <a:solidFill>
                <a:schemeClr val="bg1"/>
              </a:solidFill>
              <a:ea typeface="メイリオ" pitchFamily="50" charset="-128"/>
              <a:cs typeface="メイリオ" pitchFamily="50" charset="-128"/>
            </a:endParaRPr>
          </a:p>
        </p:txBody>
      </p:sp>
      <p:sp>
        <p:nvSpPr>
          <p:cNvPr id="2069" name="Text Box 57"/>
          <p:cNvSpPr txBox="1">
            <a:spLocks noChangeArrowheads="1"/>
          </p:cNvSpPr>
          <p:nvPr/>
        </p:nvSpPr>
        <p:spPr bwMode="auto">
          <a:xfrm>
            <a:off x="323849" y="7758114"/>
            <a:ext cx="3603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800" dirty="0">
                <a:solidFill>
                  <a:schemeClr val="bg1"/>
                </a:solidFill>
                <a:latin typeface="Arial Black" pitchFamily="34" charset="0"/>
              </a:rPr>
              <a:t>1</a:t>
            </a:r>
          </a:p>
        </p:txBody>
      </p:sp>
      <p:sp>
        <p:nvSpPr>
          <p:cNvPr id="2070" name="Text Box 58"/>
          <p:cNvSpPr txBox="1">
            <a:spLocks noChangeArrowheads="1"/>
          </p:cNvSpPr>
          <p:nvPr/>
        </p:nvSpPr>
        <p:spPr bwMode="auto">
          <a:xfrm flipH="1">
            <a:off x="396867" y="9136870"/>
            <a:ext cx="4048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800" dirty="0">
                <a:solidFill>
                  <a:schemeClr val="bg1"/>
                </a:solidFill>
                <a:latin typeface="Arial Black" pitchFamily="34" charset="0"/>
              </a:rPr>
              <a:t>3</a:t>
            </a:r>
          </a:p>
        </p:txBody>
      </p:sp>
      <p:sp>
        <p:nvSpPr>
          <p:cNvPr id="3" name="Text Box 59"/>
          <p:cNvSpPr txBox="1">
            <a:spLocks noChangeArrowheads="1"/>
          </p:cNvSpPr>
          <p:nvPr/>
        </p:nvSpPr>
        <p:spPr bwMode="auto">
          <a:xfrm>
            <a:off x="3741738" y="7777163"/>
            <a:ext cx="239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800">
                <a:solidFill>
                  <a:schemeClr val="bg1"/>
                </a:solidFill>
                <a:latin typeface="Arial Black" pitchFamily="34" charset="0"/>
              </a:rPr>
              <a:t>2</a:t>
            </a:r>
          </a:p>
        </p:txBody>
      </p:sp>
      <p:sp>
        <p:nvSpPr>
          <p:cNvPr id="2072" name="Text Box 60"/>
          <p:cNvSpPr txBox="1">
            <a:spLocks noChangeArrowheads="1"/>
          </p:cNvSpPr>
          <p:nvPr/>
        </p:nvSpPr>
        <p:spPr bwMode="auto">
          <a:xfrm>
            <a:off x="3780631" y="9136870"/>
            <a:ext cx="5675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800" dirty="0">
                <a:solidFill>
                  <a:schemeClr val="bg1"/>
                </a:solidFill>
                <a:latin typeface="Arial Black" pitchFamily="34" charset="0"/>
              </a:rPr>
              <a:t>4</a:t>
            </a:r>
          </a:p>
        </p:txBody>
      </p:sp>
      <p:pic>
        <p:nvPicPr>
          <p:cNvPr id="2073" name="Picture 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675" y="1073150"/>
            <a:ext cx="2305050" cy="33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4" name="Picture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141" y="3946928"/>
            <a:ext cx="1463352" cy="361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5" name="Picture 4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9465" y="3179520"/>
            <a:ext cx="2070226" cy="772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正方形/長方形 1"/>
          <p:cNvSpPr/>
          <p:nvPr/>
        </p:nvSpPr>
        <p:spPr>
          <a:xfrm>
            <a:off x="541338" y="1601788"/>
            <a:ext cx="6480175" cy="1384995"/>
          </a:xfrm>
          <a:prstGeom prst="rect">
            <a:avLst/>
          </a:prstGeom>
          <a:solidFill>
            <a:schemeClr val="accent3">
              <a:lumMod val="95000"/>
            </a:schemeClr>
          </a:solidFill>
        </p:spPr>
        <p:txBody>
          <a:bodyPr wrap="square">
            <a:spAutoFit/>
          </a:bodyPr>
          <a:lstStyle/>
          <a:p>
            <a:pPr>
              <a:defRPr/>
            </a:pPr>
            <a:r>
              <a:rPr lang="ja-JP" altLang="en-US" sz="1400" b="1" dirty="0" smtClean="0">
                <a:solidFill>
                  <a:srgbClr val="FF6600"/>
                </a:solidFill>
                <a:latin typeface="メイリオ" panose="020B0604030504040204" pitchFamily="50" charset="-128"/>
                <a:ea typeface="メイリオ" panose="020B0604030504040204" pitchFamily="50" charset="-128"/>
                <a:cs typeface="メイリオ" panose="020B0604030504040204" pitchFamily="50" charset="-128"/>
              </a:rPr>
              <a:t>この</a:t>
            </a:r>
            <a:r>
              <a:rPr lang="ja-JP" altLang="en-US" sz="1400" b="1" dirty="0">
                <a:solidFill>
                  <a:srgbClr val="FF6600"/>
                </a:solidFill>
                <a:latin typeface="メイリオ" panose="020B0604030504040204" pitchFamily="50" charset="-128"/>
                <a:ea typeface="メイリオ" panose="020B0604030504040204" pitchFamily="50" charset="-128"/>
                <a:cs typeface="メイリオ" panose="020B0604030504040204" pitchFamily="50" charset="-128"/>
              </a:rPr>
              <a:t>製品は、高効率パソコンリサイクルを実現する新発想の都市鉱山発掘ツールです。</a:t>
            </a:r>
          </a:p>
          <a:p>
            <a:pPr>
              <a:defRPr/>
            </a:pPr>
            <a:r>
              <a:rPr lang="ja-JP" altLang="en-US" sz="14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パソコンマザーボードに搭載されているＣＰＵユニットから高価なレアメタルを殻割、金を多く含む基板部と銅を多く含む放熱板を安全・簡便に分離・振り分けする、パソコンリサイクル専用ツールです</a:t>
            </a:r>
            <a:r>
              <a:rPr lang="ja-JP" altLang="en-US" sz="11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b="1" dirty="0">
                <a:solidFill>
                  <a:srgbClr val="FF33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b="1" dirty="0">
                <a:solidFill>
                  <a:srgbClr val="FF3300"/>
                </a:solidFill>
                <a:latin typeface="メイリオ" panose="020B0604030504040204" pitchFamily="50" charset="-128"/>
                <a:ea typeface="メイリオ" panose="020B0604030504040204" pitchFamily="50" charset="-128"/>
                <a:cs typeface="メイリオ" panose="020B0604030504040204" pitchFamily="50" charset="-128"/>
              </a:rPr>
              <a:t>近日　</a:t>
            </a:r>
            <a:r>
              <a:rPr lang="en-US" altLang="ja-JP" sz="1100" b="1" dirty="0">
                <a:solidFill>
                  <a:srgbClr val="FF3300"/>
                </a:solidFill>
                <a:latin typeface="メイリオ" panose="020B0604030504040204" pitchFamily="50" charset="-128"/>
                <a:ea typeface="メイリオ" panose="020B0604030504040204" pitchFamily="50" charset="-128"/>
                <a:cs typeface="メイリオ" panose="020B0604030504040204" pitchFamily="50" charset="-128"/>
              </a:rPr>
              <a:t>You Tube/</a:t>
            </a:r>
            <a:r>
              <a:rPr lang="ja-JP" altLang="en-US" sz="1100" b="1" dirty="0">
                <a:solidFill>
                  <a:srgbClr val="FF3300"/>
                </a:solidFill>
                <a:latin typeface="メイリオ" panose="020B0604030504040204" pitchFamily="50" charset="-128"/>
                <a:ea typeface="メイリオ" panose="020B0604030504040204" pitchFamily="50" charset="-128"/>
                <a:cs typeface="メイリオ" panose="020B0604030504040204" pitchFamily="50" charset="-128"/>
              </a:rPr>
              <a:t>動画配信） </a:t>
            </a:r>
          </a:p>
          <a:p>
            <a:pPr>
              <a:defRPr/>
            </a:pPr>
            <a:r>
              <a:rPr lang="ja-JP" altLang="en-US" sz="1400" b="1" dirty="0">
                <a:solidFill>
                  <a:srgbClr val="FF6600"/>
                </a:solidFill>
                <a:latin typeface="メイリオ" panose="020B0604030504040204" pitchFamily="50" charset="-128"/>
                <a:ea typeface="メイリオ" panose="020B0604030504040204" pitchFamily="50" charset="-128"/>
                <a:cs typeface="メイリオ" panose="020B0604030504040204" pitchFamily="50" charset="-128"/>
              </a:rPr>
              <a:t>（特許申請中　１件、実用新案　１件）</a:t>
            </a:r>
          </a:p>
        </p:txBody>
      </p:sp>
      <p:sp>
        <p:nvSpPr>
          <p:cNvPr id="2080" name="正方形/長方形 2"/>
          <p:cNvSpPr>
            <a:spLocks noChangeArrowheads="1"/>
          </p:cNvSpPr>
          <p:nvPr/>
        </p:nvSpPr>
        <p:spPr bwMode="auto">
          <a:xfrm>
            <a:off x="4788743" y="4000501"/>
            <a:ext cx="24169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FontTx/>
              <a:buNone/>
            </a:pPr>
            <a:r>
              <a:rPr lang="ja-JP" altLang="en-US" sz="1200" b="1" dirty="0">
                <a:latin typeface="メイリオ" pitchFamily="50" charset="-128"/>
                <a:ea typeface="メイリオ" pitchFamily="50" charset="-128"/>
                <a:cs typeface="メイリオ" pitchFamily="50" charset="-128"/>
              </a:rPr>
              <a:t>金・銅に分離したＣＰＵ</a:t>
            </a:r>
          </a:p>
        </p:txBody>
      </p:sp>
      <p:sp>
        <p:nvSpPr>
          <p:cNvPr id="4" name="正方形/長方形 3"/>
          <p:cNvSpPr/>
          <p:nvPr/>
        </p:nvSpPr>
        <p:spPr>
          <a:xfrm>
            <a:off x="1532471" y="4000500"/>
            <a:ext cx="2896653" cy="254000"/>
          </a:xfrm>
          <a:prstGeom prst="rect">
            <a:avLst/>
          </a:prstGeom>
        </p:spPr>
        <p:txBody>
          <a:bodyPr wrap="square">
            <a:spAutoFit/>
          </a:bodyPr>
          <a:lstStyle/>
          <a:p>
            <a:pPr>
              <a:defRPr/>
            </a:pPr>
            <a:r>
              <a:rPr lang="ja-JP" altLang="en-US" sz="1050" b="1" dirty="0">
                <a:latin typeface="メイリオ" panose="020B0604030504040204" pitchFamily="50" charset="-128"/>
                <a:ea typeface="メイリオ" panose="020B0604030504040204" pitchFamily="50" charset="-128"/>
                <a:cs typeface="メイリオ" panose="020B0604030504040204" pitchFamily="50" charset="-128"/>
              </a:rPr>
              <a:t>（本体色は焼き付け塗装、変更あり）</a:t>
            </a:r>
          </a:p>
        </p:txBody>
      </p:sp>
      <p:pic>
        <p:nvPicPr>
          <p:cNvPr id="2082" name="Picture 4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1688" y="522288"/>
            <a:ext cx="1446212"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83" name="Picture 4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4392" y="3008908"/>
            <a:ext cx="3213921" cy="1015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86" name="Picture 3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9979" y="6037323"/>
            <a:ext cx="1804987" cy="135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87" name="Picture 3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050355" y="6037323"/>
            <a:ext cx="2059039" cy="1367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図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667333" y="6039121"/>
            <a:ext cx="1182489" cy="982768"/>
          </a:xfrm>
          <a:prstGeom prst="rect">
            <a:avLst/>
          </a:prstGeom>
        </p:spPr>
      </p:pic>
      <p:sp>
        <p:nvSpPr>
          <p:cNvPr id="7" name="正方形/長方形 6"/>
          <p:cNvSpPr/>
          <p:nvPr/>
        </p:nvSpPr>
        <p:spPr>
          <a:xfrm>
            <a:off x="5446211" y="6983813"/>
            <a:ext cx="2115052" cy="553998"/>
          </a:xfrm>
          <a:prstGeom prst="rect">
            <a:avLst/>
          </a:prstGeom>
        </p:spPr>
        <p:txBody>
          <a:bodyPr wrap="square">
            <a:spAutoFit/>
          </a:bodyPr>
          <a:lstStyle/>
          <a:p>
            <a:r>
              <a:rPr lang="en-US" altLang="ja-JP" sz="1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HORUKAMU</a:t>
            </a:r>
            <a:r>
              <a:rPr lang="ja-JP" altLang="en-US" sz="1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（ホルカム）</a:t>
            </a:r>
            <a:r>
              <a:rPr lang="en-US" altLang="ja-JP" sz="1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1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0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マスコット犬の美ら（チュラ）  </a:t>
            </a: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1000" dirty="0"/>
          </a:p>
        </p:txBody>
      </p:sp>
      <p:sp>
        <p:nvSpPr>
          <p:cNvPr id="8" name="右矢印 7"/>
          <p:cNvSpPr/>
          <p:nvPr/>
        </p:nvSpPr>
        <p:spPr>
          <a:xfrm>
            <a:off x="2560178" y="6643657"/>
            <a:ext cx="277836" cy="3401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右矢印 8"/>
          <p:cNvSpPr/>
          <p:nvPr/>
        </p:nvSpPr>
        <p:spPr>
          <a:xfrm>
            <a:off x="5294948" y="6643658"/>
            <a:ext cx="302526" cy="378232"/>
          </a:xfrm>
          <a:prstGeom prst="rightArrow">
            <a:avLst>
              <a:gd name="adj1" fmla="val 50000"/>
              <a:gd name="adj2" fmla="val 534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167"/>
          <p:cNvSpPr>
            <a:spLocks noChangeArrowheads="1"/>
          </p:cNvSpPr>
          <p:nvPr/>
        </p:nvSpPr>
        <p:spPr bwMode="auto">
          <a:xfrm>
            <a:off x="200004" y="2831298"/>
            <a:ext cx="7199313" cy="2374900"/>
          </a:xfrm>
          <a:prstGeom prst="roundRect">
            <a:avLst>
              <a:gd name="adj" fmla="val 4144"/>
            </a:avLst>
          </a:prstGeom>
          <a:solidFill>
            <a:schemeClr val="accent3">
              <a:lumMod val="95000"/>
            </a:schemeClr>
          </a:solidFill>
          <a:ln>
            <a:noFill/>
          </a:ln>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defRPr/>
            </a:pPr>
            <a:endParaRPr lang="zh-TW" altLang="en-US" sz="1800" dirty="0" smtClean="0"/>
          </a:p>
        </p:txBody>
      </p:sp>
      <p:sp>
        <p:nvSpPr>
          <p:cNvPr id="3075" name="AutoShape 114"/>
          <p:cNvSpPr>
            <a:spLocks noChangeArrowheads="1"/>
          </p:cNvSpPr>
          <p:nvPr/>
        </p:nvSpPr>
        <p:spPr bwMode="auto">
          <a:xfrm>
            <a:off x="171450" y="730251"/>
            <a:ext cx="7142799" cy="2312988"/>
          </a:xfrm>
          <a:prstGeom prst="roundRect">
            <a:avLst>
              <a:gd name="adj" fmla="val 3926"/>
            </a:avLst>
          </a:prstGeom>
          <a:solidFill>
            <a:schemeClr val="accent3">
              <a:lumMod val="95000"/>
            </a:schemeClr>
          </a:solidFill>
          <a:ln>
            <a:solidFill>
              <a:schemeClr val="bg1"/>
            </a:solidFill>
          </a:ln>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defRPr/>
            </a:pPr>
            <a:endParaRPr lang="ja-JP" altLang="en-US" sz="1800" smtClean="0"/>
          </a:p>
        </p:txBody>
      </p:sp>
      <p:sp>
        <p:nvSpPr>
          <p:cNvPr id="3076" name="Rectangle 3"/>
          <p:cNvSpPr>
            <a:spLocks noChangeArrowheads="1"/>
          </p:cNvSpPr>
          <p:nvPr/>
        </p:nvSpPr>
        <p:spPr bwMode="auto">
          <a:xfrm>
            <a:off x="125413" y="8083550"/>
            <a:ext cx="7308850" cy="2159000"/>
          </a:xfrm>
          <a:prstGeom prst="rect">
            <a:avLst/>
          </a:prstGeom>
          <a:solidFill>
            <a:srgbClr val="FFFFFF"/>
          </a:solidFill>
          <a:ln w="19050">
            <a:solidFill>
              <a:srgbClr val="808080"/>
            </a:solidFill>
            <a:miter lim="800000"/>
            <a:headEnd/>
            <a:tailEnd/>
          </a:ln>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800" dirty="0"/>
              <a:t>　　　　　　　　　　　　</a:t>
            </a:r>
            <a:endParaRPr lang="en-US" altLang="ja-JP" sz="1800" dirty="0"/>
          </a:p>
          <a:p>
            <a:pPr eaLnBrk="1" hangingPunct="1">
              <a:spcBef>
                <a:spcPct val="0"/>
              </a:spcBef>
              <a:buFontTx/>
              <a:buNone/>
            </a:pPr>
            <a:r>
              <a:rPr lang="ja-JP" altLang="en-US" sz="1400" b="1" dirty="0"/>
              <a:t>　</a:t>
            </a:r>
            <a:endParaRPr lang="en-US" altLang="ja-JP" sz="1400" b="1" dirty="0"/>
          </a:p>
          <a:p>
            <a:pPr eaLnBrk="1" hangingPunct="1">
              <a:spcBef>
                <a:spcPct val="0"/>
              </a:spcBef>
              <a:buFontTx/>
              <a:buNone/>
            </a:pPr>
            <a:r>
              <a:rPr lang="ja-JP" altLang="en-US" sz="1400" b="1" dirty="0"/>
              <a:t>   </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日東造機株式会社</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297-0029 </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千葉県茂原市高師</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585</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p>
          <a:p>
            <a:pPr eaLnBrk="1" hangingPunct="1">
              <a:spcBef>
                <a:spcPct val="0"/>
              </a:spcBef>
              <a:buFontTx/>
              <a:buNone/>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TEL 0475-26-5361 FAX 0475-27-4660</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p>
          <a:p>
            <a:pPr eaLnBrk="1" hangingPunct="1">
              <a:spcBef>
                <a:spcPct val="0"/>
              </a:spcBef>
              <a:buFontTx/>
              <a:buNone/>
            </a:pP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0"/>
              </a:spcBef>
              <a:buFontTx/>
              <a:buNone/>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&lt;</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東京ショールーム</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&gt;</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p>
          <a:p>
            <a:pPr eaLnBrk="1" hangingPunct="1">
              <a:spcBef>
                <a:spcPct val="0"/>
              </a:spcBef>
              <a:buFontTx/>
              <a:buNone/>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130-0014 </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東京都墨田区亀沢</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2-4-10-102</a:t>
            </a:r>
          </a:p>
          <a:p>
            <a:pPr eaLnBrk="1" hangingPunct="1">
              <a:spcBef>
                <a:spcPct val="0"/>
              </a:spcBef>
              <a:buFontTx/>
              <a:buNone/>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TEL 03-3625-6551</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6552</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FAX 03-3625-6553				</a:t>
            </a:r>
          </a:p>
          <a:p>
            <a:pPr eaLnBrk="1" hangingPunct="1">
              <a:spcBef>
                <a:spcPct val="0"/>
              </a:spcBef>
              <a:buFontTx/>
              <a:buNone/>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ホームページ　</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http://www.nittoh.co.jp</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p>
          <a:p>
            <a:pPr eaLnBrk="1" hangingPunct="1">
              <a:spcBef>
                <a:spcPct val="0"/>
              </a:spcBef>
              <a:buFontTx/>
              <a:buNone/>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お問い合せ先</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唐鎌　</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E-mail</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karakama@nittoh.co.jp </a:t>
            </a:r>
            <a:r>
              <a:rPr lang="en-US" altLang="ja-JP" sz="1800" dirty="0"/>
              <a:t>				</a:t>
            </a:r>
          </a:p>
          <a:p>
            <a:pPr eaLnBrk="1" hangingPunct="1">
              <a:spcBef>
                <a:spcPct val="0"/>
              </a:spcBef>
              <a:buFontTx/>
              <a:buNone/>
            </a:pPr>
            <a:r>
              <a:rPr lang="en-US" altLang="ja-JP" sz="1800" dirty="0"/>
              <a:t>				</a:t>
            </a:r>
          </a:p>
        </p:txBody>
      </p:sp>
      <p:sp>
        <p:nvSpPr>
          <p:cNvPr id="3077" name="Line 6"/>
          <p:cNvSpPr>
            <a:spLocks noChangeShapeType="1"/>
          </p:cNvSpPr>
          <p:nvPr/>
        </p:nvSpPr>
        <p:spPr bwMode="auto">
          <a:xfrm>
            <a:off x="3940175" y="8193088"/>
            <a:ext cx="20638" cy="2049462"/>
          </a:xfrm>
          <a:prstGeom prst="line">
            <a:avLst/>
          </a:prstGeom>
          <a:noFill/>
          <a:ln w="19050">
            <a:solidFill>
              <a:srgbClr val="808080"/>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78" name="Text Box 8"/>
          <p:cNvSpPr txBox="1">
            <a:spLocks noChangeArrowheads="1"/>
          </p:cNvSpPr>
          <p:nvPr/>
        </p:nvSpPr>
        <p:spPr bwMode="auto">
          <a:xfrm>
            <a:off x="4140200" y="8220075"/>
            <a:ext cx="22621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HORUKAMU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特機契約代理店</a:t>
            </a: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79" name="Text Box 9"/>
          <p:cNvSpPr txBox="1">
            <a:spLocks noChangeArrowheads="1"/>
          </p:cNvSpPr>
          <p:nvPr/>
        </p:nvSpPr>
        <p:spPr bwMode="auto">
          <a:xfrm>
            <a:off x="5148263" y="212725"/>
            <a:ext cx="196691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000" b="1" dirty="0">
                <a:ea typeface="メイリオ" pitchFamily="50" charset="-128"/>
                <a:cs typeface="メイリオ" pitchFamily="50" charset="-128"/>
              </a:rPr>
              <a:t>ＨＯＲＵＫＡＭＵ　ＨＫ－１Ｖ</a:t>
            </a:r>
          </a:p>
        </p:txBody>
      </p:sp>
      <p:sp>
        <p:nvSpPr>
          <p:cNvPr id="3080" name="AutoShape 14"/>
          <p:cNvSpPr>
            <a:spLocks noChangeArrowheads="1"/>
          </p:cNvSpPr>
          <p:nvPr/>
        </p:nvSpPr>
        <p:spPr bwMode="auto">
          <a:xfrm>
            <a:off x="197358" y="5228167"/>
            <a:ext cx="7192063" cy="211907"/>
          </a:xfrm>
          <a:prstGeom prst="roundRect">
            <a:avLst>
              <a:gd name="adj" fmla="val 23625"/>
            </a:avLst>
          </a:pr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081" name="Rectangle 15"/>
          <p:cNvSpPr>
            <a:spLocks noChangeArrowheads="1"/>
          </p:cNvSpPr>
          <p:nvPr/>
        </p:nvSpPr>
        <p:spPr bwMode="auto">
          <a:xfrm>
            <a:off x="198152" y="5373200"/>
            <a:ext cx="7183224" cy="80394"/>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082" name="AutoShape 111"/>
          <p:cNvSpPr>
            <a:spLocks noChangeArrowheads="1"/>
          </p:cNvSpPr>
          <p:nvPr/>
        </p:nvSpPr>
        <p:spPr bwMode="auto">
          <a:xfrm>
            <a:off x="180975" y="441325"/>
            <a:ext cx="7199313" cy="288925"/>
          </a:xfrm>
          <a:prstGeom prst="roundRect">
            <a:avLst>
              <a:gd name="adj" fmla="val 23625"/>
            </a:avLst>
          </a:pr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083" name="Rectangle 112"/>
          <p:cNvSpPr>
            <a:spLocks noChangeArrowheads="1"/>
          </p:cNvSpPr>
          <p:nvPr/>
        </p:nvSpPr>
        <p:spPr bwMode="auto">
          <a:xfrm>
            <a:off x="180975" y="408539"/>
            <a:ext cx="7199313" cy="144463"/>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084" name="Text Box 125"/>
          <p:cNvSpPr txBox="1">
            <a:spLocks noChangeArrowheads="1"/>
          </p:cNvSpPr>
          <p:nvPr/>
        </p:nvSpPr>
        <p:spPr bwMode="auto">
          <a:xfrm>
            <a:off x="2220913" y="792163"/>
            <a:ext cx="278447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000" b="1" dirty="0">
                <a:ea typeface="メイリオ" pitchFamily="50" charset="-128"/>
                <a:cs typeface="メイリオ" pitchFamily="50" charset="-128"/>
              </a:rPr>
              <a:t>  </a:t>
            </a:r>
            <a:r>
              <a:rPr lang="ja-JP" altLang="en-US" sz="1000" b="1" dirty="0" smtClean="0">
                <a:ea typeface="メイリオ" pitchFamily="50" charset="-128"/>
                <a:cs typeface="メイリオ" pitchFamily="50" charset="-128"/>
              </a:rPr>
              <a:t>スムージング・クイックリニアガイド</a:t>
            </a:r>
            <a:r>
              <a:rPr lang="ja-JP" altLang="en-US" sz="1000" b="1" dirty="0">
                <a:ea typeface="メイリオ" pitchFamily="50" charset="-128"/>
                <a:cs typeface="メイリオ" pitchFamily="50" charset="-128"/>
              </a:rPr>
              <a:t>機構</a:t>
            </a:r>
          </a:p>
        </p:txBody>
      </p:sp>
      <p:sp>
        <p:nvSpPr>
          <p:cNvPr id="3085" name="Text Box 126"/>
          <p:cNvSpPr txBox="1">
            <a:spLocks noChangeArrowheads="1"/>
          </p:cNvSpPr>
          <p:nvPr/>
        </p:nvSpPr>
        <p:spPr bwMode="auto">
          <a:xfrm>
            <a:off x="125413" y="792162"/>
            <a:ext cx="221694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000" b="1" dirty="0">
                <a:ea typeface="メイリオ" pitchFamily="50" charset="-128"/>
                <a:cs typeface="メイリオ" pitchFamily="50" charset="-128"/>
              </a:rPr>
              <a:t> </a:t>
            </a:r>
            <a:r>
              <a:rPr lang="ja-JP" altLang="en-US" sz="1000" b="1" dirty="0">
                <a:ea typeface="メイリオ" pitchFamily="50" charset="-128"/>
                <a:cs typeface="メイリオ" pitchFamily="50" charset="-128"/>
              </a:rPr>
              <a:t>　メカニカルインターロック機構</a:t>
            </a:r>
          </a:p>
        </p:txBody>
      </p:sp>
      <p:sp>
        <p:nvSpPr>
          <p:cNvPr id="3086" name="Text Box 131"/>
          <p:cNvSpPr txBox="1">
            <a:spLocks noChangeArrowheads="1"/>
          </p:cNvSpPr>
          <p:nvPr/>
        </p:nvSpPr>
        <p:spPr bwMode="auto">
          <a:xfrm>
            <a:off x="388937" y="2532741"/>
            <a:ext cx="2052638"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120000"/>
              </a:lnSpc>
              <a:spcBef>
                <a:spcPct val="0"/>
              </a:spcBef>
              <a:buFontTx/>
              <a:buNone/>
            </a:pPr>
            <a:r>
              <a:rPr lang="ja-JP" altLang="en-US" sz="900" b="1" dirty="0">
                <a:solidFill>
                  <a:srgbClr val="0070C0"/>
                </a:solidFill>
                <a:ea typeface="メイリオ" pitchFamily="50" charset="-128"/>
                <a:cs typeface="メイリオ" pitchFamily="50" charset="-128"/>
              </a:rPr>
              <a:t>レバー操作を止める安全機構を搭載</a:t>
            </a:r>
          </a:p>
        </p:txBody>
      </p:sp>
      <p:sp>
        <p:nvSpPr>
          <p:cNvPr id="3087" name="Text Box 132"/>
          <p:cNvSpPr txBox="1">
            <a:spLocks noChangeArrowheads="1"/>
          </p:cNvSpPr>
          <p:nvPr/>
        </p:nvSpPr>
        <p:spPr bwMode="auto">
          <a:xfrm>
            <a:off x="2441576" y="2532741"/>
            <a:ext cx="218046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120000"/>
              </a:lnSpc>
              <a:spcBef>
                <a:spcPct val="0"/>
              </a:spcBef>
              <a:buFontTx/>
              <a:buNone/>
            </a:pPr>
            <a:r>
              <a:rPr lang="en-US" altLang="ja-JP" sz="900" dirty="0" smtClean="0">
                <a:ea typeface="メイリオ" pitchFamily="50" charset="-128"/>
                <a:cs typeface="メイリオ" pitchFamily="50" charset="-128"/>
              </a:rPr>
              <a:t> </a:t>
            </a:r>
            <a:r>
              <a:rPr lang="en-US" altLang="ja-JP" sz="900" b="1" dirty="0" smtClean="0">
                <a:solidFill>
                  <a:srgbClr val="0070C0"/>
                </a:solidFill>
                <a:ea typeface="メイリオ" pitchFamily="50" charset="-128"/>
                <a:cs typeface="メイリオ" pitchFamily="50" charset="-128"/>
              </a:rPr>
              <a:t>CPU</a:t>
            </a:r>
            <a:r>
              <a:rPr lang="ja-JP" altLang="en-US" sz="900" b="1" dirty="0">
                <a:solidFill>
                  <a:srgbClr val="0070C0"/>
                </a:solidFill>
                <a:ea typeface="メイリオ" pitchFamily="50" charset="-128"/>
                <a:cs typeface="メイリオ" pitchFamily="50" charset="-128"/>
              </a:rPr>
              <a:t>をスムーズにセット・殻割</a:t>
            </a:r>
            <a:r>
              <a:rPr lang="ja-JP" altLang="en-US" sz="900" b="1" dirty="0" smtClean="0">
                <a:solidFill>
                  <a:srgbClr val="0070C0"/>
                </a:solidFill>
                <a:ea typeface="メイリオ" pitchFamily="50" charset="-128"/>
                <a:cs typeface="メイリオ" pitchFamily="50" charset="-128"/>
              </a:rPr>
              <a:t>・簡単排出（操作レバーを左右に振る）</a:t>
            </a:r>
            <a:endParaRPr lang="ja-JP" altLang="en-US" sz="900" b="1" dirty="0">
              <a:solidFill>
                <a:srgbClr val="0070C0"/>
              </a:solidFill>
              <a:ea typeface="メイリオ" pitchFamily="50" charset="-128"/>
              <a:cs typeface="メイリオ" pitchFamily="50" charset="-128"/>
            </a:endParaRPr>
          </a:p>
        </p:txBody>
      </p:sp>
      <p:sp>
        <p:nvSpPr>
          <p:cNvPr id="3124" name="Text Box 133"/>
          <p:cNvSpPr txBox="1">
            <a:spLocks noChangeArrowheads="1"/>
          </p:cNvSpPr>
          <p:nvPr/>
        </p:nvSpPr>
        <p:spPr bwMode="auto">
          <a:xfrm rot="10800000" flipV="1">
            <a:off x="5005388" y="730250"/>
            <a:ext cx="234791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lnSpc>
                <a:spcPct val="120000"/>
              </a:lnSpc>
              <a:spcBef>
                <a:spcPct val="0"/>
              </a:spcBef>
              <a:buFontTx/>
              <a:buNone/>
              <a:defRPr/>
            </a:pPr>
            <a:r>
              <a:rPr lang="ja-JP" altLang="en-US" sz="1050" b="1" dirty="0" smtClean="0">
                <a:ea typeface="メイリオ" pitchFamily="50" charset="-128"/>
                <a:cs typeface="メイリオ" pitchFamily="50" charset="-128"/>
              </a:rPr>
              <a:t>５</a:t>
            </a:r>
            <a:r>
              <a:rPr lang="en-US" altLang="ja-JP" sz="1050" b="1" dirty="0" smtClean="0">
                <a:ea typeface="メイリオ" pitchFamily="50" charset="-128"/>
                <a:cs typeface="メイリオ" pitchFamily="50" charset="-128"/>
              </a:rPr>
              <a:t>S</a:t>
            </a:r>
            <a:r>
              <a:rPr lang="ja-JP" altLang="en-US" sz="1050" b="1" dirty="0" smtClean="0">
                <a:ea typeface="メイリオ" pitchFamily="50" charset="-128"/>
                <a:cs typeface="メイリオ" pitchFamily="50" charset="-128"/>
              </a:rPr>
              <a:t>を徹底した内部構造</a:t>
            </a:r>
          </a:p>
        </p:txBody>
      </p:sp>
      <p:sp>
        <p:nvSpPr>
          <p:cNvPr id="3089" name="AutoShape 135"/>
          <p:cNvSpPr>
            <a:spLocks noChangeArrowheads="1"/>
          </p:cNvSpPr>
          <p:nvPr/>
        </p:nvSpPr>
        <p:spPr bwMode="auto">
          <a:xfrm>
            <a:off x="190108" y="2954782"/>
            <a:ext cx="7199313" cy="288925"/>
          </a:xfrm>
          <a:prstGeom prst="roundRect">
            <a:avLst>
              <a:gd name="adj" fmla="val 23625"/>
            </a:avLst>
          </a:pr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091" name="Text Box 177"/>
          <p:cNvSpPr txBox="1">
            <a:spLocks noChangeArrowheads="1"/>
          </p:cNvSpPr>
          <p:nvPr/>
        </p:nvSpPr>
        <p:spPr bwMode="auto">
          <a:xfrm>
            <a:off x="227806" y="3279775"/>
            <a:ext cx="23749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000" b="1" dirty="0">
                <a:ea typeface="メイリオ" pitchFamily="50" charset="-128"/>
                <a:cs typeface="メイリオ" pitchFamily="50" charset="-128"/>
              </a:rPr>
              <a:t>　</a:t>
            </a:r>
            <a:r>
              <a:rPr lang="en-US" altLang="ja-JP" sz="1000" b="1" dirty="0">
                <a:ea typeface="メイリオ" pitchFamily="50" charset="-128"/>
                <a:cs typeface="メイリオ" pitchFamily="50" charset="-128"/>
              </a:rPr>
              <a:t>CPU</a:t>
            </a:r>
            <a:r>
              <a:rPr lang="ja-JP" altLang="en-US" sz="1000" b="1" dirty="0" smtClean="0">
                <a:ea typeface="メイリオ" pitchFamily="50" charset="-128"/>
                <a:cs typeface="メイリオ" pitchFamily="50" charset="-128"/>
              </a:rPr>
              <a:t>アダプター </a:t>
            </a:r>
            <a:r>
              <a:rPr lang="ja-JP" altLang="en-US" sz="1000" b="1" dirty="0" smtClean="0">
                <a:solidFill>
                  <a:srgbClr val="FF0000"/>
                </a:solidFill>
                <a:ea typeface="メイリオ" pitchFamily="50" charset="-128"/>
                <a:cs typeface="メイリオ" pitchFamily="50" charset="-128"/>
              </a:rPr>
              <a:t>８種</a:t>
            </a:r>
            <a:endParaRPr lang="ja-JP" altLang="en-US" sz="1000" b="1" dirty="0">
              <a:solidFill>
                <a:srgbClr val="FF0000"/>
              </a:solidFill>
              <a:ea typeface="メイリオ" pitchFamily="50" charset="-128"/>
              <a:cs typeface="メイリオ" pitchFamily="50" charset="-128"/>
            </a:endParaRPr>
          </a:p>
        </p:txBody>
      </p:sp>
      <p:sp>
        <p:nvSpPr>
          <p:cNvPr id="3092" name="Text Box 178"/>
          <p:cNvSpPr txBox="1">
            <a:spLocks noChangeArrowheads="1"/>
          </p:cNvSpPr>
          <p:nvPr/>
        </p:nvSpPr>
        <p:spPr bwMode="auto">
          <a:xfrm>
            <a:off x="2700338" y="3402885"/>
            <a:ext cx="8953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000" b="1" dirty="0">
                <a:ea typeface="メイリオ" pitchFamily="50" charset="-128"/>
                <a:cs typeface="メイリオ" pitchFamily="50" charset="-128"/>
              </a:rPr>
              <a:t>六角レンチ</a:t>
            </a:r>
          </a:p>
        </p:txBody>
      </p:sp>
      <p:sp>
        <p:nvSpPr>
          <p:cNvPr id="3093" name="Text Box 179"/>
          <p:cNvSpPr txBox="1">
            <a:spLocks noChangeArrowheads="1"/>
          </p:cNvSpPr>
          <p:nvPr/>
        </p:nvSpPr>
        <p:spPr bwMode="auto">
          <a:xfrm>
            <a:off x="2601913" y="4149673"/>
            <a:ext cx="11779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000" b="1" dirty="0">
                <a:ea typeface="メイリオ" pitchFamily="50" charset="-128"/>
                <a:cs typeface="メイリオ" pitchFamily="50" charset="-128"/>
              </a:rPr>
              <a:t>掃除ブラシ</a:t>
            </a:r>
          </a:p>
        </p:txBody>
      </p:sp>
      <p:sp>
        <p:nvSpPr>
          <p:cNvPr id="3094" name="Text Box 186"/>
          <p:cNvSpPr txBox="1">
            <a:spLocks noChangeArrowheads="1"/>
          </p:cNvSpPr>
          <p:nvPr/>
        </p:nvSpPr>
        <p:spPr bwMode="auto">
          <a:xfrm>
            <a:off x="190108" y="5334120"/>
            <a:ext cx="7237198" cy="276999"/>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200" b="1" dirty="0">
                <a:solidFill>
                  <a:schemeClr val="bg1"/>
                </a:solidFill>
                <a:ea typeface="メイリオ" pitchFamily="50" charset="-128"/>
                <a:cs typeface="メイリオ" pitchFamily="50" charset="-128"/>
              </a:rPr>
              <a:t>都市鉱山発掘ツールとＤＳＣ（データセキュリティコンソーシアム）ＣＳＲ活動</a:t>
            </a:r>
          </a:p>
        </p:txBody>
      </p:sp>
      <p:sp>
        <p:nvSpPr>
          <p:cNvPr id="3095" name="Text Box 187"/>
          <p:cNvSpPr txBox="1">
            <a:spLocks noChangeArrowheads="1"/>
          </p:cNvSpPr>
          <p:nvPr/>
        </p:nvSpPr>
        <p:spPr bwMode="auto">
          <a:xfrm>
            <a:off x="388938" y="2954783"/>
            <a:ext cx="32067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400" b="1" dirty="0" smtClean="0">
                <a:solidFill>
                  <a:schemeClr val="bg1"/>
                </a:solidFill>
                <a:ea typeface="メイリオ" pitchFamily="50" charset="-128"/>
                <a:cs typeface="メイリオ" pitchFamily="50" charset="-128"/>
              </a:rPr>
              <a:t>　　</a:t>
            </a:r>
            <a:r>
              <a:rPr lang="ja-JP" altLang="en-US" sz="1200" b="1" dirty="0" smtClean="0">
                <a:solidFill>
                  <a:schemeClr val="bg1"/>
                </a:solidFill>
                <a:ea typeface="メイリオ" pitchFamily="50" charset="-128"/>
                <a:cs typeface="メイリオ" pitchFamily="50" charset="-128"/>
              </a:rPr>
              <a:t>付</a:t>
            </a:r>
            <a:r>
              <a:rPr lang="ja-JP" altLang="en-US" sz="1200" b="1" dirty="0">
                <a:solidFill>
                  <a:schemeClr val="bg1"/>
                </a:solidFill>
                <a:ea typeface="メイリオ" pitchFamily="50" charset="-128"/>
                <a:cs typeface="メイリオ" pitchFamily="50" charset="-128"/>
              </a:rPr>
              <a:t>　属　品</a:t>
            </a:r>
          </a:p>
        </p:txBody>
      </p:sp>
      <p:sp>
        <p:nvSpPr>
          <p:cNvPr id="3096" name="テキスト ボックス 42"/>
          <p:cNvSpPr txBox="1">
            <a:spLocks noChangeArrowheads="1"/>
          </p:cNvSpPr>
          <p:nvPr/>
        </p:nvSpPr>
        <p:spPr bwMode="auto">
          <a:xfrm>
            <a:off x="5148263" y="10242550"/>
            <a:ext cx="2286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FontTx/>
              <a:buNone/>
            </a:pPr>
            <a:r>
              <a:rPr lang="en-US" altLang="ja-JP" sz="900" dirty="0" smtClean="0"/>
              <a:t>HK-1V Ver,8               201</a:t>
            </a:r>
            <a:r>
              <a:rPr lang="ja-JP" altLang="en-US" sz="900" dirty="0"/>
              <a:t>７</a:t>
            </a:r>
            <a:r>
              <a:rPr lang="en-US" altLang="ja-JP" sz="900" dirty="0"/>
              <a:t>/ 10 </a:t>
            </a:r>
            <a:r>
              <a:rPr lang="en-US" altLang="ja-JP" sz="900" dirty="0" smtClean="0"/>
              <a:t>/20</a:t>
            </a:r>
            <a:endParaRPr lang="ja-JP" altLang="en-US" sz="900" dirty="0"/>
          </a:p>
        </p:txBody>
      </p:sp>
      <p:pic>
        <p:nvPicPr>
          <p:cNvPr id="3097" name="Picture 7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2813" y="1192213"/>
            <a:ext cx="18065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8" name="Picture 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250" y="1192213"/>
            <a:ext cx="1422400"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99" name="図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22037" y="1016000"/>
            <a:ext cx="2500986" cy="183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0" name="Picture 7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8" y="3538031"/>
            <a:ext cx="2052637" cy="154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01" name="Picture 8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19738" y="3755223"/>
            <a:ext cx="895350" cy="26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02" name="Picture 8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3363" y="7493142"/>
            <a:ext cx="1654175" cy="33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04" name="図 8"/>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94805" y="5692213"/>
            <a:ext cx="2653208" cy="40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7" name="正方形/長方形 1"/>
          <p:cNvSpPr>
            <a:spLocks noChangeArrowheads="1"/>
          </p:cNvSpPr>
          <p:nvPr/>
        </p:nvSpPr>
        <p:spPr bwMode="auto">
          <a:xfrm>
            <a:off x="388937" y="6093942"/>
            <a:ext cx="440054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FontTx/>
              <a:buNone/>
            </a:pPr>
            <a:r>
              <a:rPr lang="en-US" altLang="ja-JP" sz="1100" b="1" dirty="0" smtClean="0">
                <a:solidFill>
                  <a:srgbClr val="0070C0"/>
                </a:solidFill>
                <a:latin typeface="メイリオ" pitchFamily="50" charset="-128"/>
                <a:ea typeface="メイリオ" pitchFamily="50" charset="-128"/>
                <a:cs typeface="メイリオ" pitchFamily="50" charset="-128"/>
              </a:rPr>
              <a:t>“</a:t>
            </a:r>
            <a:r>
              <a:rPr lang="ja-JP" altLang="en-US" sz="1100" b="1" dirty="0" smtClean="0">
                <a:solidFill>
                  <a:srgbClr val="0070C0"/>
                </a:solidFill>
                <a:latin typeface="メイリオ" pitchFamily="50" charset="-128"/>
                <a:ea typeface="メイリオ" pitchFamily="50" charset="-128"/>
                <a:cs typeface="メイリオ" pitchFamily="50" charset="-128"/>
              </a:rPr>
              <a:t>この</a:t>
            </a:r>
            <a:r>
              <a:rPr lang="ja-JP" altLang="en-US" sz="1100" b="1" dirty="0">
                <a:solidFill>
                  <a:srgbClr val="0070C0"/>
                </a:solidFill>
                <a:latin typeface="メイリオ" pitchFamily="50" charset="-128"/>
                <a:ea typeface="メイリオ" pitchFamily="50" charset="-128"/>
                <a:cs typeface="メイリオ" pitchFamily="50" charset="-128"/>
              </a:rPr>
              <a:t>製品は、ＤＳＣ（データ・セキュリティ・</a:t>
            </a:r>
            <a:r>
              <a:rPr lang="ja-JP" altLang="en-US" sz="1100" b="1" dirty="0" smtClean="0">
                <a:solidFill>
                  <a:srgbClr val="0070C0"/>
                </a:solidFill>
                <a:latin typeface="メイリオ" pitchFamily="50" charset="-128"/>
                <a:ea typeface="メイリオ" pitchFamily="50" charset="-128"/>
                <a:cs typeface="メイリオ" pitchFamily="50" charset="-128"/>
              </a:rPr>
              <a:t>コンソーシアム　</a:t>
            </a:r>
            <a:r>
              <a:rPr lang="en-US" altLang="ja-JP" sz="1100" b="1" dirty="0" smtClean="0">
                <a:solidFill>
                  <a:srgbClr val="0070C0"/>
                </a:solidFill>
                <a:latin typeface="メイリオ" pitchFamily="50" charset="-128"/>
                <a:ea typeface="メイリオ" pitchFamily="50" charset="-128"/>
                <a:cs typeface="メイリオ" pitchFamily="50" charset="-128"/>
              </a:rPr>
              <a:t>http://www.deta-security-c.net</a:t>
            </a:r>
            <a:r>
              <a:rPr lang="ja-JP" altLang="en-US" sz="1100" b="1" dirty="0" smtClean="0">
                <a:solidFill>
                  <a:srgbClr val="0070C0"/>
                </a:solidFill>
                <a:latin typeface="メイリオ" pitchFamily="50" charset="-128"/>
                <a:ea typeface="メイリオ" pitchFamily="50" charset="-128"/>
                <a:cs typeface="メイリオ" pitchFamily="50" charset="-128"/>
              </a:rPr>
              <a:t>）</a:t>
            </a:r>
            <a:r>
              <a:rPr lang="ja-JP" altLang="en-US" sz="1100" b="1" dirty="0">
                <a:solidFill>
                  <a:srgbClr val="0070C0"/>
                </a:solidFill>
                <a:latin typeface="メイリオ" pitchFamily="50" charset="-128"/>
                <a:ea typeface="メイリオ" pitchFamily="50" charset="-128"/>
                <a:cs typeface="メイリオ" pitchFamily="50" charset="-128"/>
              </a:rPr>
              <a:t>特別事業</a:t>
            </a:r>
            <a:r>
              <a:rPr lang="ja-JP" altLang="en-US" sz="1100" b="1" dirty="0">
                <a:solidFill>
                  <a:srgbClr val="FF0000"/>
                </a:solidFill>
                <a:latin typeface="メイリオ" pitchFamily="50" charset="-128"/>
                <a:ea typeface="メイリオ" pitchFamily="50" charset="-128"/>
                <a:cs typeface="メイリオ" pitchFamily="50" charset="-128"/>
              </a:rPr>
              <a:t>（障がい者</a:t>
            </a:r>
            <a:r>
              <a:rPr lang="ja-JP" altLang="en-US" sz="1100" b="1" dirty="0" smtClean="0">
                <a:solidFill>
                  <a:srgbClr val="FF0000"/>
                </a:solidFill>
                <a:latin typeface="メイリオ" pitchFamily="50" charset="-128"/>
                <a:ea typeface="メイリオ" pitchFamily="50" charset="-128"/>
                <a:cs typeface="メイリオ" pitchFamily="50" charset="-128"/>
              </a:rPr>
              <a:t>就労</a:t>
            </a:r>
            <a:endParaRPr lang="en-US" altLang="ja-JP" sz="1100" b="1" dirty="0" smtClean="0">
              <a:solidFill>
                <a:srgbClr val="FF0000"/>
              </a:solidFill>
              <a:latin typeface="メイリオ" pitchFamily="50" charset="-128"/>
              <a:ea typeface="メイリオ" pitchFamily="50" charset="-128"/>
              <a:cs typeface="メイリオ" pitchFamily="50" charset="-128"/>
            </a:endParaRPr>
          </a:p>
          <a:p>
            <a:pPr>
              <a:spcBef>
                <a:spcPct val="0"/>
              </a:spcBef>
              <a:buFontTx/>
              <a:buNone/>
            </a:pPr>
            <a:r>
              <a:rPr lang="ja-JP" altLang="en-US" sz="1100" b="1" dirty="0" smtClean="0">
                <a:solidFill>
                  <a:srgbClr val="FF0000"/>
                </a:solidFill>
                <a:latin typeface="メイリオ" pitchFamily="50" charset="-128"/>
                <a:ea typeface="メイリオ" pitchFamily="50" charset="-128"/>
                <a:cs typeface="メイリオ" pitchFamily="50" charset="-128"/>
              </a:rPr>
              <a:t>支援</a:t>
            </a:r>
            <a:r>
              <a:rPr lang="ja-JP" altLang="en-US" sz="1100" b="1" dirty="0">
                <a:solidFill>
                  <a:srgbClr val="FF0000"/>
                </a:solidFill>
                <a:latin typeface="メイリオ" pitchFamily="50" charset="-128"/>
                <a:ea typeface="メイリオ" pitchFamily="50" charset="-128"/>
                <a:cs typeface="メイリオ" pitchFamily="50" charset="-128"/>
              </a:rPr>
              <a:t>活動）</a:t>
            </a:r>
            <a:r>
              <a:rPr lang="ja-JP" altLang="en-US" sz="1100" b="1" dirty="0">
                <a:solidFill>
                  <a:srgbClr val="0070C0"/>
                </a:solidFill>
                <a:latin typeface="メイリオ" pitchFamily="50" charset="-128"/>
                <a:ea typeface="メイリオ" pitchFamily="50" charset="-128"/>
                <a:cs typeface="メイリオ" pitchFamily="50" charset="-128"/>
              </a:rPr>
              <a:t>から生まれました</a:t>
            </a:r>
            <a:r>
              <a:rPr lang="ja-JP" altLang="en-US" sz="1100" b="1" dirty="0" smtClean="0">
                <a:solidFill>
                  <a:srgbClr val="0070C0"/>
                </a:solidFill>
                <a:latin typeface="メイリオ" pitchFamily="50" charset="-128"/>
                <a:ea typeface="メイリオ" pitchFamily="50" charset="-128"/>
                <a:cs typeface="メイリオ" pitchFamily="50" charset="-128"/>
              </a:rPr>
              <a:t>。</a:t>
            </a:r>
            <a:r>
              <a:rPr lang="en-US" altLang="ja-JP" sz="1100" b="1" dirty="0" smtClean="0">
                <a:solidFill>
                  <a:srgbClr val="0070C0"/>
                </a:solidFill>
                <a:latin typeface="メイリオ" pitchFamily="50" charset="-128"/>
                <a:ea typeface="メイリオ" pitchFamily="50" charset="-128"/>
                <a:cs typeface="メイリオ" pitchFamily="50" charset="-128"/>
              </a:rPr>
              <a:t>”</a:t>
            </a:r>
            <a:br>
              <a:rPr lang="en-US" altLang="ja-JP" sz="1100" b="1" dirty="0" smtClean="0">
                <a:solidFill>
                  <a:srgbClr val="0070C0"/>
                </a:solidFill>
                <a:latin typeface="メイリオ" pitchFamily="50" charset="-128"/>
                <a:ea typeface="メイリオ" pitchFamily="50" charset="-128"/>
                <a:cs typeface="メイリオ" pitchFamily="50" charset="-128"/>
              </a:rPr>
            </a:br>
            <a:r>
              <a:rPr lang="ja-JP" altLang="en-US" sz="1100" b="1" dirty="0" smtClean="0">
                <a:solidFill>
                  <a:srgbClr val="0070C0"/>
                </a:solidFill>
                <a:latin typeface="メイリオ" pitchFamily="50" charset="-128"/>
                <a:ea typeface="メイリオ" pitchFamily="50" charset="-128"/>
                <a:cs typeface="メイリオ" pitchFamily="50" charset="-128"/>
              </a:rPr>
              <a:t>ＨＯＲＵＫＡＭＵ　</a:t>
            </a:r>
            <a:r>
              <a:rPr lang="en-US" altLang="ja-JP" sz="1100" b="1" dirty="0" smtClean="0">
                <a:solidFill>
                  <a:srgbClr val="0070C0"/>
                </a:solidFill>
                <a:latin typeface="メイリオ" pitchFamily="50" charset="-128"/>
                <a:ea typeface="メイリオ" pitchFamily="50" charset="-128"/>
                <a:cs typeface="メイリオ" pitchFamily="50" charset="-128"/>
              </a:rPr>
              <a:t>HK-1V</a:t>
            </a:r>
            <a:r>
              <a:rPr lang="ja-JP" altLang="en-US" sz="1100" b="1" dirty="0" smtClean="0">
                <a:solidFill>
                  <a:srgbClr val="0070C0"/>
                </a:solidFill>
                <a:latin typeface="メイリオ" pitchFamily="50" charset="-128"/>
                <a:ea typeface="メイリオ" pitchFamily="50" charset="-128"/>
                <a:cs typeface="メイリオ" pitchFamily="50" charset="-128"/>
              </a:rPr>
              <a:t>はパソコンリサイクルでの</a:t>
            </a:r>
            <a:r>
              <a:rPr lang="ja-JP" altLang="en-US" sz="1100" b="1" dirty="0" err="1" smtClean="0">
                <a:solidFill>
                  <a:srgbClr val="0070C0"/>
                </a:solidFill>
                <a:latin typeface="メイリオ" pitchFamily="50" charset="-128"/>
                <a:ea typeface="メイリオ" pitchFamily="50" charset="-128"/>
                <a:cs typeface="メイリオ" pitchFamily="50" charset="-128"/>
              </a:rPr>
              <a:t>障がい</a:t>
            </a:r>
            <a:r>
              <a:rPr lang="ja-JP" altLang="en-US" sz="1100" b="1" dirty="0" smtClean="0">
                <a:solidFill>
                  <a:srgbClr val="0070C0"/>
                </a:solidFill>
                <a:latin typeface="メイリオ" pitchFamily="50" charset="-128"/>
                <a:ea typeface="メイリオ" pitchFamily="50" charset="-128"/>
                <a:cs typeface="メイリオ" pitchFamily="50" charset="-128"/>
              </a:rPr>
              <a:t>者</a:t>
            </a:r>
            <a:endParaRPr lang="en-US" altLang="ja-JP" sz="1100" b="1" dirty="0" smtClean="0">
              <a:solidFill>
                <a:srgbClr val="0070C0"/>
              </a:solidFill>
              <a:latin typeface="メイリオ" pitchFamily="50" charset="-128"/>
              <a:ea typeface="メイリオ" pitchFamily="50" charset="-128"/>
              <a:cs typeface="メイリオ" pitchFamily="50" charset="-128"/>
            </a:endParaRPr>
          </a:p>
          <a:p>
            <a:pPr>
              <a:spcBef>
                <a:spcPct val="0"/>
              </a:spcBef>
              <a:buFontTx/>
              <a:buNone/>
            </a:pPr>
            <a:r>
              <a:rPr lang="ja-JP" altLang="en-US" sz="1100" b="1" dirty="0" smtClean="0">
                <a:solidFill>
                  <a:srgbClr val="0070C0"/>
                </a:solidFill>
                <a:latin typeface="メイリオ" pitchFamily="50" charset="-128"/>
                <a:ea typeface="メイリオ" pitchFamily="50" charset="-128"/>
                <a:cs typeface="メイリオ" pitchFamily="50" charset="-128"/>
              </a:rPr>
              <a:t>雇用支援ツールです。　</a:t>
            </a:r>
            <a:endParaRPr lang="en-US" altLang="ja-JP" sz="1100" b="1" dirty="0" smtClean="0">
              <a:solidFill>
                <a:srgbClr val="0070C0"/>
              </a:solidFill>
              <a:latin typeface="メイリオ" pitchFamily="50" charset="-128"/>
              <a:ea typeface="メイリオ" pitchFamily="50" charset="-128"/>
              <a:cs typeface="メイリオ" pitchFamily="50" charset="-128"/>
            </a:endParaRPr>
          </a:p>
          <a:p>
            <a:pPr>
              <a:spcBef>
                <a:spcPct val="0"/>
              </a:spcBef>
              <a:buFontTx/>
              <a:buNone/>
            </a:pPr>
            <a:endParaRPr lang="ja-JP" altLang="en-US" sz="1100" b="1" dirty="0">
              <a:solidFill>
                <a:srgbClr val="0070C0"/>
              </a:solidFill>
              <a:latin typeface="メイリオ" pitchFamily="50" charset="-128"/>
              <a:ea typeface="メイリオ" pitchFamily="50" charset="-128"/>
              <a:cs typeface="メイリオ" pitchFamily="50" charset="-128"/>
            </a:endParaRPr>
          </a:p>
        </p:txBody>
      </p:sp>
      <p:pic>
        <p:nvPicPr>
          <p:cNvPr id="3111" name="Picture 4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80975" y="8161338"/>
            <a:ext cx="936625" cy="19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12" name="Picture 4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41538" y="441325"/>
            <a:ext cx="3248025" cy="38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13" name="Picture 4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789024" y="4395735"/>
            <a:ext cx="8159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14" name="Picture 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80511" y="3359898"/>
            <a:ext cx="3233738" cy="884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15" name="正方形/長方形 1"/>
          <p:cNvSpPr>
            <a:spLocks noChangeArrowheads="1"/>
          </p:cNvSpPr>
          <p:nvPr/>
        </p:nvSpPr>
        <p:spPr bwMode="auto">
          <a:xfrm>
            <a:off x="5148262" y="2954783"/>
            <a:ext cx="15846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spcBef>
                <a:spcPct val="0"/>
              </a:spcBef>
              <a:buFontTx/>
              <a:buNone/>
            </a:pPr>
            <a:r>
              <a:rPr lang="ja-JP" altLang="en-US" sz="1200" b="1" dirty="0">
                <a:solidFill>
                  <a:schemeClr val="bg1"/>
                </a:solidFill>
                <a:latin typeface="メイリオ" pitchFamily="50" charset="-128"/>
                <a:ea typeface="メイリオ" pitchFamily="50" charset="-128"/>
                <a:cs typeface="メイリオ" pitchFamily="50" charset="-128"/>
              </a:rPr>
              <a:t>　</a:t>
            </a:r>
            <a:r>
              <a:rPr lang="zh-TW" altLang="en-US" sz="1200" b="1" dirty="0">
                <a:solidFill>
                  <a:schemeClr val="bg1"/>
                </a:solidFill>
                <a:latin typeface="メイリオ" pitchFamily="50" charset="-128"/>
                <a:ea typeface="メイリオ" pitchFamily="50" charset="-128"/>
                <a:cs typeface="メイリオ" pitchFamily="50" charset="-128"/>
              </a:rPr>
              <a:t>組</a:t>
            </a:r>
            <a:r>
              <a:rPr lang="ja-JP" altLang="en-US" sz="1200" b="1" dirty="0">
                <a:solidFill>
                  <a:schemeClr val="bg1"/>
                </a:solidFill>
                <a:latin typeface="メイリオ" pitchFamily="50" charset="-128"/>
                <a:ea typeface="メイリオ" pitchFamily="50" charset="-128"/>
                <a:cs typeface="メイリオ" pitchFamily="50" charset="-128"/>
              </a:rPr>
              <a:t>　</a:t>
            </a:r>
            <a:r>
              <a:rPr lang="zh-TW" altLang="en-US" sz="1200" b="1" dirty="0">
                <a:solidFill>
                  <a:schemeClr val="bg1"/>
                </a:solidFill>
                <a:latin typeface="メイリオ" pitchFamily="50" charset="-128"/>
                <a:ea typeface="メイリオ" pitchFamily="50" charset="-128"/>
                <a:cs typeface="メイリオ" pitchFamily="50" charset="-128"/>
              </a:rPr>
              <a:t>図</a:t>
            </a:r>
          </a:p>
        </p:txBody>
      </p:sp>
      <p:pic>
        <p:nvPicPr>
          <p:cNvPr id="3116" name="Picture 4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51313" y="4395735"/>
            <a:ext cx="97155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17" name="図 44"/>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5286537" y="4423516"/>
            <a:ext cx="2001838"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264484" y="5697685"/>
            <a:ext cx="1730390" cy="1304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正方形/長方形 3"/>
          <p:cNvSpPr/>
          <p:nvPr/>
        </p:nvSpPr>
        <p:spPr>
          <a:xfrm>
            <a:off x="2342357" y="7362923"/>
            <a:ext cx="4894261" cy="600164"/>
          </a:xfrm>
          <a:prstGeom prst="rect">
            <a:avLst/>
          </a:prstGeom>
        </p:spPr>
        <p:txBody>
          <a:bodyPr wrap="square">
            <a:spAutoFit/>
          </a:bodyPr>
          <a:lstStyle/>
          <a:p>
            <a:r>
              <a:rPr lang="ja-JP" altLang="en-US" sz="1100" b="1" dirty="0">
                <a:solidFill>
                  <a:srgbClr val="0070C0"/>
                </a:solidFill>
                <a:latin typeface="MingLiU" panose="02020509000000000000" pitchFamily="49" charset="-120"/>
                <a:ea typeface="MingLiU" panose="02020509000000000000" pitchFamily="49" charset="-120"/>
              </a:rPr>
              <a:t>日東造機株式会社は公益財団法人日本盲導犬協会の活動に賛同し、盲導犬の育成等を通して、</a:t>
            </a:r>
            <a:r>
              <a:rPr lang="ja-JP" altLang="en-US" sz="1100" b="1" dirty="0" err="1">
                <a:solidFill>
                  <a:srgbClr val="0070C0"/>
                </a:solidFill>
                <a:latin typeface="MingLiU" panose="02020509000000000000" pitchFamily="49" charset="-120"/>
                <a:ea typeface="MingLiU" panose="02020509000000000000" pitchFamily="49" charset="-120"/>
              </a:rPr>
              <a:t>視覚障がい</a:t>
            </a:r>
            <a:r>
              <a:rPr lang="ja-JP" altLang="en-US" sz="1100" b="1" dirty="0">
                <a:solidFill>
                  <a:srgbClr val="0070C0"/>
                </a:solidFill>
                <a:latin typeface="MingLiU" panose="02020509000000000000" pitchFamily="49" charset="-120"/>
                <a:ea typeface="MingLiU" panose="02020509000000000000" pitchFamily="49" charset="-120"/>
              </a:rPr>
              <a:t>者の自立と社会参加を推進するため、この商品の売上げの一部を寄付しています</a:t>
            </a:r>
            <a:r>
              <a:rPr lang="ja-JP" altLang="en-US" sz="1100" b="1" dirty="0" smtClean="0">
                <a:solidFill>
                  <a:srgbClr val="0070C0"/>
                </a:solidFill>
                <a:latin typeface="MingLiU" panose="02020509000000000000" pitchFamily="49" charset="-120"/>
                <a:ea typeface="MingLiU" panose="02020509000000000000" pitchFamily="49" charset="-120"/>
              </a:rPr>
              <a:t>。</a:t>
            </a:r>
            <a:endParaRPr lang="ja-JP" altLang="en-US" sz="1100" b="1" dirty="0">
              <a:solidFill>
                <a:srgbClr val="0070C0"/>
              </a:solidFill>
              <a:latin typeface="MingLiU" panose="02020509000000000000" pitchFamily="49" charset="-120"/>
              <a:ea typeface="MingLiU" panose="02020509000000000000" pitchFamily="49" charset="-120"/>
            </a:endParaRPr>
          </a:p>
        </p:txBody>
      </p:sp>
      <p:pic>
        <p:nvPicPr>
          <p:cNvPr id="2050" name="Picture 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5415" y="7185828"/>
            <a:ext cx="7181850" cy="8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正方形/長方形 1"/>
          <p:cNvSpPr/>
          <p:nvPr/>
        </p:nvSpPr>
        <p:spPr>
          <a:xfrm>
            <a:off x="5005388" y="6997153"/>
            <a:ext cx="2663675" cy="230832"/>
          </a:xfrm>
          <a:prstGeom prst="rect">
            <a:avLst/>
          </a:prstGeom>
        </p:spPr>
        <p:txBody>
          <a:bodyPr wrap="square">
            <a:spAutoFit/>
          </a:bodyPr>
          <a:lstStyle/>
          <a:p>
            <a:r>
              <a:rPr lang="ja-JP" altLang="en-US" sz="9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情報セキュリティ</a:t>
            </a:r>
            <a:r>
              <a:rPr lang="ja-JP" altLang="en-US" sz="9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ＥＸＰＯ </a:t>
            </a:r>
            <a:r>
              <a:rPr lang="en-US" altLang="ja-JP" sz="9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DSC</a:t>
            </a:r>
            <a:r>
              <a:rPr lang="ja-JP" altLang="en-US" sz="9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ブース</a:t>
            </a:r>
            <a:endParaRPr lang="ja-JP" altLang="en-US" sz="9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2741</TotalTime>
  <Words>876</Words>
  <Application>Microsoft Office PowerPoint</Application>
  <PresentationFormat>ユーザー設定</PresentationFormat>
  <Paragraphs>128</Paragraphs>
  <Slides>2</Slides>
  <Notes>2</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標準デザイン</vt:lpstr>
      <vt:lpstr>PowerPoint プレゼンテーション</vt:lpstr>
      <vt:lpstr>PowerPoint プレゼンテーション</vt:lpstr>
    </vt:vector>
  </TitlesOfParts>
  <Company>Digipot.net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A4用カタログテンプレート</dc:title>
  <dc:subject>A4用カタログテンプレート</dc:subject>
  <dc:creator>Digipot.net</dc:creator>
  <cp:lastModifiedBy>karakama</cp:lastModifiedBy>
  <cp:revision>263</cp:revision>
  <cp:lastPrinted>2017-10-17T04:38:03Z</cp:lastPrinted>
  <dcterms:created xsi:type="dcterms:W3CDTF">2010-10-25T03:57:49Z</dcterms:created>
  <dcterms:modified xsi:type="dcterms:W3CDTF">2017-10-26T01:22:42Z</dcterms:modified>
</cp:coreProperties>
</file>